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9144000" cy="5143500"/>
  <p:embeddedFontLst>
    <p:embeddedFont>
      <p:font typeface="Ubuntu"/>
      <p:regular r:id="rId56"/>
      <p:bold r:id="rId57"/>
      <p:italic r:id="rId58"/>
      <p:boldItalic r:id="rId59"/>
    </p:embeddedFont>
    <p:embeddedFont>
      <p:font typeface="Proxima Nova"/>
      <p:regular r:id="rId60"/>
      <p:bold r:id="rId61"/>
      <p:italic r:id="rId62"/>
      <p:boldItalic r:id="rId63"/>
    </p:embeddedFont>
    <p:embeddedFont>
      <p:font typeface="Source Code Pro"/>
      <p:regular r:id="rId64"/>
      <p:bold r:id="rId65"/>
      <p:italic r:id="rId66"/>
      <p:boldItalic r:id="rId67"/>
    </p:embeddedFont>
    <p:embeddedFont>
      <p:font typeface="Work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WorkSans-boldItalic.fntdata"/><Relationship Id="rId70" Type="http://schemas.openxmlformats.org/officeDocument/2006/relationships/font" Target="fonts/Work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SourceCodePro-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SourceCodePro-italic.fntdata"/><Relationship Id="rId21" Type="http://schemas.openxmlformats.org/officeDocument/2006/relationships/slide" Target="slides/slide15.xml"/><Relationship Id="rId65" Type="http://schemas.openxmlformats.org/officeDocument/2006/relationships/font" Target="fonts/SourceCodePro-bold.fntdata"/><Relationship Id="rId24" Type="http://schemas.openxmlformats.org/officeDocument/2006/relationships/slide" Target="slides/slide18.xml"/><Relationship Id="rId68" Type="http://schemas.openxmlformats.org/officeDocument/2006/relationships/font" Target="fonts/WorkSans-regular.fntdata"/><Relationship Id="rId23" Type="http://schemas.openxmlformats.org/officeDocument/2006/relationships/slide" Target="slides/slide17.xml"/><Relationship Id="rId67" Type="http://schemas.openxmlformats.org/officeDocument/2006/relationships/font" Target="fonts/SourceCodePro-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Work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Ubuntu-bold.fntdata"/><Relationship Id="rId12" Type="http://schemas.openxmlformats.org/officeDocument/2006/relationships/slide" Target="slides/slide6.xml"/><Relationship Id="rId56" Type="http://schemas.openxmlformats.org/officeDocument/2006/relationships/font" Target="fonts/Ubuntu-regular.fntdata"/><Relationship Id="rId15" Type="http://schemas.openxmlformats.org/officeDocument/2006/relationships/slide" Target="slides/slide9.xml"/><Relationship Id="rId59" Type="http://schemas.openxmlformats.org/officeDocument/2006/relationships/font" Target="fonts/Ubuntu-boldItalic.fntdata"/><Relationship Id="rId14" Type="http://schemas.openxmlformats.org/officeDocument/2006/relationships/slide" Target="slides/slide8.xml"/><Relationship Id="rId58" Type="http://schemas.openxmlformats.org/officeDocument/2006/relationships/font" Target="fonts/Ubuntu-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6d96102c9_0_80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b6d96102c9_0_80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79bf63be0_5_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b79bf63be0_5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6d96102c9_0_81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b6d96102c9_0_81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6d96102c9_0_83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b6d96102c9_0_83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6d96102c9_0_85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b6d96102c9_0_85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b6d96102c9_0_86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b6d96102c9_0_86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6d96102c9_0_88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b6d96102c9_0_88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6d96102c9_0_101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6d96102c9_0_101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6d96102c9_0_103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6d96102c9_0_103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6d96102c9_0_104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6d96102c9_0_104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6d96102c9_0_115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b6d96102c9_0_115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6d96102c9_0_105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6d96102c9_0_105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6d96102c9_0_106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6d96102c9_0_106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6d96102c9_0_107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b6d96102c9_0_107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6d96102c9_0_109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b6d96102c9_0_109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6d96102c9_0_91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b6d96102c9_0_91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6d96102c9_0_92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When it’s actually implemented in real life, we check for interrupts in ifetch1 instead of at the end of every execute state because it saves a clock cycle for each execute &lt;- the alternative (how the LC2200 implements it) is checking for every instruction (instead of going back to fetch, check interrupt, and that microcode will then go back to fetch IF there is no interrupt)</a:t>
            </a:r>
            <a:endParaRPr/>
          </a:p>
        </p:txBody>
      </p:sp>
      <p:sp>
        <p:nvSpPr>
          <p:cNvPr id="322" name="Google Shape;322;g2b6d96102c9_0_92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6d96102c9_0_93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b6d96102c9_0_93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6d96102c9_0_94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b6d96102c9_0_94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6d96102c9_0_94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b6d96102c9_0_94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6d96102c9_0_47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b6d96102c9_0_47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7063956a3_0_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todo fix test 1 </a:t>
            </a:r>
            <a:r>
              <a:rPr lang="en-US"/>
              <a:t>announcements</a:t>
            </a:r>
            <a:r>
              <a:rPr lang="en-US"/>
              <a:t>(?)</a:t>
            </a:r>
            <a:endParaRPr/>
          </a:p>
        </p:txBody>
      </p:sp>
      <p:sp>
        <p:nvSpPr>
          <p:cNvPr id="94" name="Google Shape;94;g2b7063956a3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b6d96102c9_0_115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b6d96102c9_0_115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6d96102c9_0_113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b6d96102c9_0_113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6d96102c9_0_114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b6d96102c9_0_114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6d96102c9_0_50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b6d96102c9_0_50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7063956a3_0_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US"/>
            </a:br>
            <a:endParaRPr/>
          </a:p>
        </p:txBody>
      </p:sp>
      <p:sp>
        <p:nvSpPr>
          <p:cNvPr id="404" name="Google Shape;404;g2b7063956a3_0_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7063956a3_0_1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b7063956a3_0_1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7063956a3_0_2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b7063956a3_0_2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7063956a3_0_2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b7063956a3_0_2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7063956a3_0_3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b7063956a3_0_3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7063956a3_0_4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b7063956a3_0_4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c91c0ab79_3_10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7c91c0ab79_3_10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7063956a3_1_1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7063956a3_1_13: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7063956a3_1_2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b7063956a3_1_28: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b7063956a3_1_3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b7063956a3_1_36: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b7063956a3_1_4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b7063956a3_1_43: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7063956a3_1_5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7063956a3_1_50: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b7063956a3_1_5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b7063956a3_1_57: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7063956a3_1_6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7063956a3_1_67: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7063956a3_1_7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7063956a3_1_73: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7063956a3_1_8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b7063956a3_1_80: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6d96102c9_0_61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b6d96102c9_0_617:notes"/>
          <p:cNvSpPr txBox="1"/>
          <p:nvPr>
            <p:ph idx="1" type="body"/>
          </p:nvPr>
        </p:nvSpPr>
        <p:spPr>
          <a:xfrm>
            <a:off x="914400" y="2443163"/>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6d96102c9_0_69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b6d96102c9_0_69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6d96102c9_0_342: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b6d96102c9_0_34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6d96102c9_0_76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b6d96102c9_0_76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6d96102c9_0_77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b6d96102c9_0_77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6d96102c9_0_78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b6d96102c9_0_78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592775" y="436598"/>
            <a:ext cx="6521450" cy="4095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8" name="Shape 68"/>
        <p:cNvGrpSpPr/>
        <p:nvPr/>
      </p:nvGrpSpPr>
      <p:grpSpPr>
        <a:xfrm>
          <a:off x="0" y="0"/>
          <a:ext cx="0" cy="0"/>
          <a:chOff x="0" y="0"/>
          <a:chExt cx="0" cy="0"/>
        </a:xfrm>
      </p:grpSpPr>
      <p:sp>
        <p:nvSpPr>
          <p:cNvPr id="69" name="Google Shape;69;p12"/>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2"/>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1" name="Google Shape;71;p12"/>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2" name="Google Shape;72;p1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3"/>
          <p:cNvSpPr txBox="1"/>
          <p:nvPr>
            <p:ph type="title"/>
          </p:nvPr>
        </p:nvSpPr>
        <p:spPr>
          <a:xfrm>
            <a:off x="519750" y="376375"/>
            <a:ext cx="8104500" cy="572700"/>
          </a:xfrm>
          <a:prstGeom prst="rect">
            <a:avLst/>
          </a:prstGeom>
        </p:spPr>
        <p:txBody>
          <a:bodyPr anchorCtr="0" anchor="t" bIns="0" lIns="0" spcFirstLastPara="1" rIns="0" wrap="square" tIns="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3"/>
          <p:cNvSpPr txBox="1"/>
          <p:nvPr>
            <p:ph idx="1" type="body"/>
          </p:nvPr>
        </p:nvSpPr>
        <p:spPr>
          <a:xfrm>
            <a:off x="519750" y="1028900"/>
            <a:ext cx="8104500" cy="3416400"/>
          </a:xfrm>
          <a:prstGeom prst="rect">
            <a:avLst/>
          </a:prstGeom>
        </p:spPr>
        <p:txBody>
          <a:bodyPr anchorCtr="0" anchor="t" bIns="0" lIns="0" spcFirstLastPara="1" rIns="0" wrap="square" tIns="0">
            <a:sp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78" name="Google Shape;78;p13"/>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14"/>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rtl="0" algn="ctr">
              <a:spcBef>
                <a:spcPts val="0"/>
              </a:spcBef>
              <a:spcAft>
                <a:spcPts val="0"/>
              </a:spcAft>
              <a:buSzPts val="3600"/>
              <a:buFont typeface="Work Sans"/>
              <a:buNone/>
              <a:defRPr sz="3600">
                <a:latin typeface="Work Sans"/>
                <a:ea typeface="Work Sans"/>
                <a:cs typeface="Work Sans"/>
                <a:sym typeface="Work Sans"/>
              </a:defRPr>
            </a:lvl1pPr>
            <a:lvl2pPr lvl="1" rtl="0" algn="ctr">
              <a:spcBef>
                <a:spcPts val="0"/>
              </a:spcBef>
              <a:spcAft>
                <a:spcPts val="0"/>
              </a:spcAft>
              <a:buSzPts val="3600"/>
              <a:buFont typeface="Work Sans"/>
              <a:buNone/>
              <a:defRPr sz="3600">
                <a:latin typeface="Work Sans"/>
                <a:ea typeface="Work Sans"/>
                <a:cs typeface="Work Sans"/>
                <a:sym typeface="Work Sans"/>
              </a:defRPr>
            </a:lvl2pPr>
            <a:lvl3pPr lvl="2" rtl="0" algn="ctr">
              <a:spcBef>
                <a:spcPts val="0"/>
              </a:spcBef>
              <a:spcAft>
                <a:spcPts val="0"/>
              </a:spcAft>
              <a:buSzPts val="3600"/>
              <a:buFont typeface="Work Sans"/>
              <a:buNone/>
              <a:defRPr sz="3600">
                <a:latin typeface="Work Sans"/>
                <a:ea typeface="Work Sans"/>
                <a:cs typeface="Work Sans"/>
                <a:sym typeface="Work Sans"/>
              </a:defRPr>
            </a:lvl3pPr>
            <a:lvl4pPr lvl="3" rtl="0" algn="ctr">
              <a:spcBef>
                <a:spcPts val="0"/>
              </a:spcBef>
              <a:spcAft>
                <a:spcPts val="0"/>
              </a:spcAft>
              <a:buSzPts val="3600"/>
              <a:buFont typeface="Work Sans"/>
              <a:buNone/>
              <a:defRPr sz="3600">
                <a:latin typeface="Work Sans"/>
                <a:ea typeface="Work Sans"/>
                <a:cs typeface="Work Sans"/>
                <a:sym typeface="Work Sans"/>
              </a:defRPr>
            </a:lvl4pPr>
            <a:lvl5pPr lvl="4" rtl="0" algn="ctr">
              <a:spcBef>
                <a:spcPts val="0"/>
              </a:spcBef>
              <a:spcAft>
                <a:spcPts val="0"/>
              </a:spcAft>
              <a:buSzPts val="3600"/>
              <a:buFont typeface="Work Sans"/>
              <a:buNone/>
              <a:defRPr sz="3600">
                <a:latin typeface="Work Sans"/>
                <a:ea typeface="Work Sans"/>
                <a:cs typeface="Work Sans"/>
                <a:sym typeface="Work Sans"/>
              </a:defRPr>
            </a:lvl5pPr>
            <a:lvl6pPr lvl="5" rtl="0" algn="ctr">
              <a:spcBef>
                <a:spcPts val="0"/>
              </a:spcBef>
              <a:spcAft>
                <a:spcPts val="0"/>
              </a:spcAft>
              <a:buSzPts val="3600"/>
              <a:buFont typeface="Work Sans"/>
              <a:buNone/>
              <a:defRPr sz="3600">
                <a:latin typeface="Work Sans"/>
                <a:ea typeface="Work Sans"/>
                <a:cs typeface="Work Sans"/>
                <a:sym typeface="Work Sans"/>
              </a:defRPr>
            </a:lvl6pPr>
            <a:lvl7pPr lvl="6" rtl="0" algn="ctr">
              <a:spcBef>
                <a:spcPts val="0"/>
              </a:spcBef>
              <a:spcAft>
                <a:spcPts val="0"/>
              </a:spcAft>
              <a:buSzPts val="3600"/>
              <a:buFont typeface="Work Sans"/>
              <a:buNone/>
              <a:defRPr sz="3600">
                <a:latin typeface="Work Sans"/>
                <a:ea typeface="Work Sans"/>
                <a:cs typeface="Work Sans"/>
                <a:sym typeface="Work Sans"/>
              </a:defRPr>
            </a:lvl7pPr>
            <a:lvl8pPr lvl="7" rtl="0" algn="ctr">
              <a:spcBef>
                <a:spcPts val="0"/>
              </a:spcBef>
              <a:spcAft>
                <a:spcPts val="0"/>
              </a:spcAft>
              <a:buSzPts val="3600"/>
              <a:buFont typeface="Work Sans"/>
              <a:buNone/>
              <a:defRPr sz="3600">
                <a:latin typeface="Work Sans"/>
                <a:ea typeface="Work Sans"/>
                <a:cs typeface="Work Sans"/>
                <a:sym typeface="Work Sans"/>
              </a:defRPr>
            </a:lvl8pPr>
            <a:lvl9pPr lvl="8" rtl="0" algn="ctr">
              <a:spcBef>
                <a:spcPts val="0"/>
              </a:spcBef>
              <a:spcAft>
                <a:spcPts val="0"/>
              </a:spcAft>
              <a:buSzPts val="3600"/>
              <a:buFont typeface="Work Sans"/>
              <a:buNone/>
              <a:defRPr sz="3600">
                <a:latin typeface="Work Sans"/>
                <a:ea typeface="Work Sans"/>
                <a:cs typeface="Work Sans"/>
                <a:sym typeface="Work Sans"/>
              </a:defRPr>
            </a:lvl9pPr>
          </a:lstStyle>
          <a:p/>
        </p:txBody>
      </p:sp>
      <p:sp>
        <p:nvSpPr>
          <p:cNvPr id="81" name="Google Shape;81;p14"/>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592775" y="436598"/>
            <a:ext cx="6521450" cy="4095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592775" y="1092780"/>
            <a:ext cx="5955030" cy="1270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rgbClr val="595959"/>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4"/>
          <p:cNvSpPr txBox="1"/>
          <p:nvPr>
            <p:ph type="ctrTitle"/>
          </p:nvPr>
        </p:nvSpPr>
        <p:spPr>
          <a:xfrm>
            <a:off x="592775" y="436598"/>
            <a:ext cx="5908675" cy="4095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800">
                <a:solidFill>
                  <a:srgbClr val="59595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5"/>
          <p:cNvSpPr txBox="1"/>
          <p:nvPr>
            <p:ph type="title"/>
          </p:nvPr>
        </p:nvSpPr>
        <p:spPr>
          <a:xfrm>
            <a:off x="592775" y="436598"/>
            <a:ext cx="6521450" cy="4095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
        <p:nvSpPr>
          <p:cNvPr id="37" name="Google Shape;37;p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47" name="Shape 47"/>
        <p:cNvGrpSpPr/>
        <p:nvPr/>
      </p:nvGrpSpPr>
      <p:grpSpPr>
        <a:xfrm>
          <a:off x="0" y="0"/>
          <a:ext cx="0" cy="0"/>
          <a:chOff x="0" y="0"/>
          <a:chExt cx="0" cy="0"/>
        </a:xfrm>
      </p:grpSpPr>
      <p:sp>
        <p:nvSpPr>
          <p:cNvPr id="48" name="Google Shape;48;p8"/>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9"/>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9"/>
          <p:cNvSpPr txBox="1"/>
          <p:nvPr>
            <p:ph idx="1" type="body"/>
          </p:nvPr>
        </p:nvSpPr>
        <p:spPr>
          <a:xfrm>
            <a:off x="622187" y="1043251"/>
            <a:ext cx="7871400" cy="30309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b="0" i="0" sz="1600">
                <a:solidFill>
                  <a:srgbClr val="595959"/>
                </a:solidFill>
                <a:latin typeface="Calibri"/>
                <a:ea typeface="Calibri"/>
                <a:cs typeface="Calibri"/>
                <a:sym typeface="Calibri"/>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55" name="Google Shape;55;p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 name="Shape 58"/>
        <p:cNvGrpSpPr/>
        <p:nvPr/>
      </p:nvGrpSpPr>
      <p:grpSpPr>
        <a:xfrm>
          <a:off x="0" y="0"/>
          <a:ext cx="0" cy="0"/>
          <a:chOff x="0" y="0"/>
          <a:chExt cx="0" cy="0"/>
        </a:xfrm>
      </p:grpSpPr>
      <p:sp>
        <p:nvSpPr>
          <p:cNvPr id="59" name="Google Shape;59;p1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 name="Shape 62"/>
        <p:cNvGrpSpPr/>
        <p:nvPr/>
      </p:nvGrpSpPr>
      <p:grpSpPr>
        <a:xfrm>
          <a:off x="0" y="0"/>
          <a:ext cx="0" cy="0"/>
          <a:chOff x="0" y="0"/>
          <a:chExt cx="0" cy="0"/>
        </a:xfrm>
      </p:grpSpPr>
      <p:sp>
        <p:nvSpPr>
          <p:cNvPr id="63" name="Google Shape;63;p11"/>
          <p:cNvSpPr txBox="1"/>
          <p:nvPr>
            <p:ph type="ctrTitle"/>
          </p:nvPr>
        </p:nvSpPr>
        <p:spPr>
          <a:xfrm>
            <a:off x="1256970" y="1749480"/>
            <a:ext cx="6630000" cy="63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600">
                <a:solidFill>
                  <a:srgbClr val="595959"/>
                </a:solidFill>
                <a:latin typeface="Calibri"/>
                <a:ea typeface="Calibri"/>
                <a:cs typeface="Calibri"/>
                <a:sym typeface="Calibri"/>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87900"/>
            <a:ext cx="9144000" cy="255904"/>
          </a:xfrm>
          <a:custGeom>
            <a:rect b="b" l="l" r="r" t="t"/>
            <a:pathLst>
              <a:path extrusionOk="0" h="255904" w="9144000">
                <a:moveTo>
                  <a:pt x="9143999" y="255599"/>
                </a:moveTo>
                <a:lnTo>
                  <a:pt x="0" y="255599"/>
                </a:lnTo>
                <a:lnTo>
                  <a:pt x="0" y="0"/>
                </a:lnTo>
                <a:lnTo>
                  <a:pt x="9143999" y="0"/>
                </a:lnTo>
                <a:lnTo>
                  <a:pt x="9143999" y="255599"/>
                </a:lnTo>
                <a:close/>
              </a:path>
            </a:pathLst>
          </a:custGeom>
          <a:solidFill>
            <a:srgbClr val="674EA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592775" y="436598"/>
            <a:ext cx="6521450" cy="4095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592775" y="1092780"/>
            <a:ext cx="5955030" cy="12700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rgbClr val="595959"/>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sp>
        <p:nvSpPr>
          <p:cNvPr id="41" name="Google Shape;41;p7"/>
          <p:cNvSpPr/>
          <p:nvPr/>
        </p:nvSpPr>
        <p:spPr>
          <a:xfrm>
            <a:off x="0" y="4887900"/>
            <a:ext cx="9144000" cy="255904"/>
          </a:xfrm>
          <a:custGeom>
            <a:rect b="b" l="l" r="r" t="t"/>
            <a:pathLst>
              <a:path extrusionOk="0" h="255904" w="9144000">
                <a:moveTo>
                  <a:pt x="9143999" y="255599"/>
                </a:moveTo>
                <a:lnTo>
                  <a:pt x="0" y="255599"/>
                </a:lnTo>
                <a:lnTo>
                  <a:pt x="0" y="0"/>
                </a:lnTo>
                <a:lnTo>
                  <a:pt x="9143999" y="0"/>
                </a:lnTo>
                <a:lnTo>
                  <a:pt x="9143999" y="255599"/>
                </a:lnTo>
                <a:close/>
              </a:path>
            </a:pathLst>
          </a:custGeom>
          <a:solidFill>
            <a:srgbClr val="674EA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 name="Google Shape;42;p7"/>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5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3" name="Google Shape;43;p7"/>
          <p:cNvSpPr txBox="1"/>
          <p:nvPr>
            <p:ph idx="1" type="body"/>
          </p:nvPr>
        </p:nvSpPr>
        <p:spPr>
          <a:xfrm>
            <a:off x="622187" y="1043251"/>
            <a:ext cx="7871400" cy="30309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600" u="none" cap="none" strike="noStrike">
                <a:solidFill>
                  <a:srgbClr val="595959"/>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4" name="Google Shape;44;p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sz="1800">
                <a:solidFill>
                  <a:srgbClr val="888888"/>
                </a:solidFi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5" name="Google Shape;45;p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sz="1800">
                <a:solidFill>
                  <a:srgbClr val="888888"/>
                </a:solidFi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6" name="Google Shape;46;p7"/>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sz="1800">
                <a:solidFill>
                  <a:srgbClr val="888888"/>
                </a:solidFill>
              </a:defRPr>
            </a:lvl1pPr>
            <a:lvl2pPr indent="0" lvl="1" rtl="0" algn="r">
              <a:spcBef>
                <a:spcPts val="0"/>
              </a:spcBef>
              <a:buNone/>
              <a:defRPr sz="1800">
                <a:solidFill>
                  <a:srgbClr val="888888"/>
                </a:solidFill>
              </a:defRPr>
            </a:lvl2pPr>
            <a:lvl3pPr indent="0" lvl="2" rtl="0" algn="r">
              <a:spcBef>
                <a:spcPts val="0"/>
              </a:spcBef>
              <a:buNone/>
              <a:defRPr sz="1800">
                <a:solidFill>
                  <a:srgbClr val="888888"/>
                </a:solidFill>
              </a:defRPr>
            </a:lvl3pPr>
            <a:lvl4pPr indent="0" lvl="3" rtl="0" algn="r">
              <a:spcBef>
                <a:spcPts val="0"/>
              </a:spcBef>
              <a:buNone/>
              <a:defRPr sz="1800">
                <a:solidFill>
                  <a:srgbClr val="888888"/>
                </a:solidFill>
              </a:defRPr>
            </a:lvl4pPr>
            <a:lvl5pPr indent="0" lvl="4" rtl="0" algn="r">
              <a:spcBef>
                <a:spcPts val="0"/>
              </a:spcBef>
              <a:buNone/>
              <a:defRPr sz="1800">
                <a:solidFill>
                  <a:srgbClr val="888888"/>
                </a:solidFill>
              </a:defRPr>
            </a:lvl5pPr>
            <a:lvl6pPr indent="0" lvl="5" rtl="0" algn="r">
              <a:spcBef>
                <a:spcPts val="0"/>
              </a:spcBef>
              <a:buNone/>
              <a:defRPr sz="1800">
                <a:solidFill>
                  <a:srgbClr val="888888"/>
                </a:solidFill>
              </a:defRPr>
            </a:lvl6pPr>
            <a:lvl7pPr indent="0" lvl="6" rtl="0" algn="r">
              <a:spcBef>
                <a:spcPts val="0"/>
              </a:spcBef>
              <a:buNone/>
              <a:defRPr sz="1800">
                <a:solidFill>
                  <a:srgbClr val="888888"/>
                </a:solidFill>
              </a:defRPr>
            </a:lvl7pPr>
            <a:lvl8pPr indent="0" lvl="7" rtl="0" algn="r">
              <a:spcBef>
                <a:spcPts val="0"/>
              </a:spcBef>
              <a:buNone/>
              <a:defRPr sz="1800">
                <a:solidFill>
                  <a:srgbClr val="888888"/>
                </a:solidFill>
              </a:defRPr>
            </a:lvl8pPr>
            <a:lvl9pPr indent="0" lvl="8"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830050" y="1503300"/>
            <a:ext cx="3483900" cy="21369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US" sz="6900">
                <a:latin typeface="Ubuntu"/>
                <a:ea typeface="Ubuntu"/>
                <a:cs typeface="Ubuntu"/>
                <a:sym typeface="Ubuntu"/>
              </a:rPr>
              <a:t>CS	2200</a:t>
            </a:r>
            <a:endParaRPr sz="6900">
              <a:latin typeface="Ubuntu"/>
              <a:ea typeface="Ubuntu"/>
              <a:cs typeface="Ubuntu"/>
              <a:sym typeface="Ubuntu"/>
            </a:endParaRPr>
          </a:p>
          <a:p>
            <a:pPr indent="0" lvl="0" marL="0" rtl="0" algn="ctr">
              <a:lnSpc>
                <a:spcPct val="100000"/>
              </a:lnSpc>
              <a:spcBef>
                <a:spcPts val="0"/>
              </a:spcBef>
              <a:spcAft>
                <a:spcPts val="0"/>
              </a:spcAft>
              <a:buNone/>
            </a:pPr>
            <a:r>
              <a:rPr lang="en-US" sz="6900">
                <a:latin typeface="Ubuntu"/>
                <a:ea typeface="Ubuntu"/>
                <a:cs typeface="Ubuntu"/>
                <a:sym typeface="Ubuntu"/>
              </a:rPr>
              <a:t>LAB	4</a:t>
            </a:r>
            <a:endParaRPr sz="6900">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56" name="Google Shape;156;p24"/>
          <p:cNvSpPr txBox="1"/>
          <p:nvPr/>
        </p:nvSpPr>
        <p:spPr>
          <a:xfrm>
            <a:off x="1742625" y="1744200"/>
            <a:ext cx="3482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57" name="Google Shape;157;p24"/>
          <p:cNvSpPr txBox="1"/>
          <p:nvPr/>
        </p:nvSpPr>
        <p:spPr>
          <a:xfrm>
            <a:off x="683300" y="1051625"/>
            <a:ext cx="7921200" cy="5091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New Issue</a:t>
            </a:r>
            <a:r>
              <a:rPr lang="en-US" sz="1500">
                <a:latin typeface="Work Sans"/>
                <a:ea typeface="Work Sans"/>
                <a:cs typeface="Work Sans"/>
                <a:sym typeface="Work Sans"/>
              </a:rPr>
              <a:t>: What if an interrupt occurs while our Handler Code is executing. $k0 will get overwritten, and lost forever!</a:t>
            </a:r>
            <a:endParaRPr sz="1700">
              <a:latin typeface="Work Sans"/>
              <a:ea typeface="Work Sans"/>
              <a:cs typeface="Work Sans"/>
              <a:sym typeface="Work Sans"/>
            </a:endParaRPr>
          </a:p>
        </p:txBody>
      </p:sp>
      <p:sp>
        <p:nvSpPr>
          <p:cNvPr id="158" name="Google Shape;158;p24"/>
          <p:cNvSpPr txBox="1"/>
          <p:nvPr/>
        </p:nvSpPr>
        <p:spPr>
          <a:xfrm>
            <a:off x="5573100" y="1726800"/>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595959"/>
                </a:solidFill>
                <a:latin typeface="Work Sans"/>
                <a:ea typeface="Work Sans"/>
                <a:cs typeface="Work Sans"/>
                <a:sym typeface="Work Sans"/>
              </a:rPr>
              <a:t>If an interrupt occurs here, we will set $k0 to current value of the PC, and jump to the new handler.</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rPr lang="en-US" sz="1500">
                <a:solidFill>
                  <a:srgbClr val="595959"/>
                </a:solidFill>
                <a:latin typeface="Work Sans"/>
                <a:ea typeface="Work Sans"/>
                <a:cs typeface="Work Sans"/>
                <a:sym typeface="Work Sans"/>
              </a:rPr>
              <a:t>When the new handler is finished, we return to our OG handler. However, $k0 was overwritten! We no longer have its original value, and can’t ever exit the OG Handler!</a:t>
            </a:r>
            <a:endParaRPr sz="1500">
              <a:solidFill>
                <a:srgbClr val="595959"/>
              </a:solidFill>
              <a:latin typeface="Work Sans"/>
              <a:ea typeface="Work Sans"/>
              <a:cs typeface="Work Sans"/>
              <a:sym typeface="Work Sans"/>
            </a:endParaRPr>
          </a:p>
        </p:txBody>
      </p:sp>
      <p:sp>
        <p:nvSpPr>
          <p:cNvPr id="159" name="Google Shape;159;p24"/>
          <p:cNvSpPr/>
          <p:nvPr/>
        </p:nvSpPr>
        <p:spPr>
          <a:xfrm>
            <a:off x="1690600" y="1681225"/>
            <a:ext cx="3699000" cy="27240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 name="Google Shape;160;p24"/>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cxnSp>
        <p:nvCxnSpPr>
          <p:cNvPr id="161" name="Google Shape;161;p24"/>
          <p:cNvCxnSpPr/>
          <p:nvPr/>
        </p:nvCxnSpPr>
        <p:spPr>
          <a:xfrm flipH="1">
            <a:off x="3633600" y="2339875"/>
            <a:ext cx="1876800" cy="9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67" name="Google Shape;167;p25"/>
          <p:cNvSpPr txBox="1"/>
          <p:nvPr/>
        </p:nvSpPr>
        <p:spPr>
          <a:xfrm>
            <a:off x="1742625" y="1744200"/>
            <a:ext cx="3482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68" name="Google Shape;168;p25"/>
          <p:cNvSpPr txBox="1"/>
          <p:nvPr/>
        </p:nvSpPr>
        <p:spPr>
          <a:xfrm>
            <a:off x="683300" y="1051625"/>
            <a:ext cx="7921200" cy="5091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New Issue</a:t>
            </a:r>
            <a:r>
              <a:rPr lang="en-US" sz="1500">
                <a:latin typeface="Work Sans"/>
                <a:ea typeface="Work Sans"/>
                <a:cs typeface="Work Sans"/>
                <a:sym typeface="Work Sans"/>
              </a:rPr>
              <a:t>: What if an interrupt occurs while our Handler Code is executing. $k0 will get overwritten, and lost forever!</a:t>
            </a:r>
            <a:endParaRPr sz="1700">
              <a:latin typeface="Work Sans"/>
              <a:ea typeface="Work Sans"/>
              <a:cs typeface="Work Sans"/>
              <a:sym typeface="Work Sans"/>
            </a:endParaRPr>
          </a:p>
        </p:txBody>
      </p:sp>
      <p:sp>
        <p:nvSpPr>
          <p:cNvPr id="169" name="Google Shape;169;p25"/>
          <p:cNvSpPr txBox="1"/>
          <p:nvPr/>
        </p:nvSpPr>
        <p:spPr>
          <a:xfrm>
            <a:off x="5573100" y="1726800"/>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595959"/>
                </a:solidFill>
                <a:latin typeface="Work Sans"/>
                <a:ea typeface="Work Sans"/>
                <a:cs typeface="Work Sans"/>
                <a:sym typeface="Work Sans"/>
              </a:rPr>
              <a:t>If an interrupt occurs here, we will set $k0 to current value of the PC, and jump to the new handler.</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rPr lang="en-US" sz="1500">
                <a:solidFill>
                  <a:srgbClr val="595959"/>
                </a:solidFill>
                <a:latin typeface="Work Sans"/>
                <a:ea typeface="Work Sans"/>
                <a:cs typeface="Work Sans"/>
                <a:sym typeface="Work Sans"/>
              </a:rPr>
              <a:t>When the new handler is finished, we return to our OG handler. However, $k0 was overwritten! We no longer have its original value, and can’t ever exit the OG Handler!</a:t>
            </a:r>
            <a:endParaRPr sz="1500">
              <a:solidFill>
                <a:srgbClr val="595959"/>
              </a:solidFill>
              <a:latin typeface="Work Sans"/>
              <a:ea typeface="Work Sans"/>
              <a:cs typeface="Work Sans"/>
              <a:sym typeface="Work Sans"/>
            </a:endParaRPr>
          </a:p>
        </p:txBody>
      </p:sp>
      <p:sp>
        <p:nvSpPr>
          <p:cNvPr id="170" name="Google Shape;170;p25"/>
          <p:cNvSpPr/>
          <p:nvPr/>
        </p:nvSpPr>
        <p:spPr>
          <a:xfrm>
            <a:off x="1690600" y="1681225"/>
            <a:ext cx="3699000" cy="27240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p25"/>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cxnSp>
        <p:nvCxnSpPr>
          <p:cNvPr id="172" name="Google Shape;172;p25"/>
          <p:cNvCxnSpPr/>
          <p:nvPr/>
        </p:nvCxnSpPr>
        <p:spPr>
          <a:xfrm flipH="1">
            <a:off x="3633600" y="2339875"/>
            <a:ext cx="1876800" cy="9300"/>
          </a:xfrm>
          <a:prstGeom prst="straightConnector1">
            <a:avLst/>
          </a:prstGeom>
          <a:noFill/>
          <a:ln cap="flat" cmpd="sng" w="28575">
            <a:solidFill>
              <a:schemeClr val="dk2"/>
            </a:solidFill>
            <a:prstDash val="solid"/>
            <a:round/>
            <a:headEnd len="med" w="med" type="none"/>
            <a:tailEnd len="med" w="med" type="triangle"/>
          </a:ln>
        </p:spPr>
      </p:cxnSp>
      <p:pic>
        <p:nvPicPr>
          <p:cNvPr id="173" name="Google Shape;173;p25"/>
          <p:cNvPicPr preferRelativeResize="0"/>
          <p:nvPr/>
        </p:nvPicPr>
        <p:blipFill>
          <a:blip r:embed="rId3">
            <a:alphaModFix/>
          </a:blip>
          <a:stretch>
            <a:fillRect/>
          </a:stretch>
        </p:blipFill>
        <p:spPr>
          <a:xfrm>
            <a:off x="1593501" y="340337"/>
            <a:ext cx="5957000" cy="4462825"/>
          </a:xfrm>
          <a:prstGeom prst="rect">
            <a:avLst/>
          </a:prstGeom>
          <a:noFill/>
          <a:ln>
            <a:noFill/>
          </a:ln>
        </p:spPr>
      </p:pic>
      <p:pic>
        <p:nvPicPr>
          <p:cNvPr id="174" name="Google Shape;174;p25"/>
          <p:cNvPicPr preferRelativeResize="0"/>
          <p:nvPr/>
        </p:nvPicPr>
        <p:blipFill rotWithShape="1">
          <a:blip r:embed="rId4">
            <a:alphaModFix/>
          </a:blip>
          <a:srcRect b="9362" l="0" r="0" t="0"/>
          <a:stretch/>
        </p:blipFill>
        <p:spPr>
          <a:xfrm flipH="1">
            <a:off x="134050" y="2963225"/>
            <a:ext cx="1344100" cy="1203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80" name="Google Shape;180;p26"/>
          <p:cNvSpPr/>
          <p:nvPr/>
        </p:nvSpPr>
        <p:spPr>
          <a:xfrm>
            <a:off x="1690600" y="1681225"/>
            <a:ext cx="3699000" cy="27240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1" name="Google Shape;181;p26"/>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$k0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$k0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82" name="Google Shape;182;p26"/>
          <p:cNvSpPr txBox="1"/>
          <p:nvPr/>
        </p:nvSpPr>
        <p:spPr>
          <a:xfrm>
            <a:off x="683300" y="1051625"/>
            <a:ext cx="7921200" cy="5091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Solution</a:t>
            </a:r>
            <a:r>
              <a:rPr lang="en-US" sz="1500">
                <a:latin typeface="Work Sans"/>
                <a:ea typeface="Work Sans"/>
                <a:cs typeface="Work Sans"/>
                <a:sym typeface="Work Sans"/>
              </a:rPr>
              <a:t>: Save and restore $k0 on the Stack. This way, if it ever gets overwritten, we can simply reload it!</a:t>
            </a:r>
            <a:endParaRPr sz="1700">
              <a:latin typeface="Work Sans"/>
              <a:ea typeface="Work Sans"/>
              <a:cs typeface="Work Sans"/>
              <a:sym typeface="Work Sans"/>
            </a:endParaRPr>
          </a:p>
        </p:txBody>
      </p:sp>
      <p:cxnSp>
        <p:nvCxnSpPr>
          <p:cNvPr id="183" name="Google Shape;183;p26"/>
          <p:cNvCxnSpPr/>
          <p:nvPr/>
        </p:nvCxnSpPr>
        <p:spPr>
          <a:xfrm flipH="1">
            <a:off x="3705500" y="2567100"/>
            <a:ext cx="1876800" cy="9300"/>
          </a:xfrm>
          <a:prstGeom prst="straightConnector1">
            <a:avLst/>
          </a:prstGeom>
          <a:noFill/>
          <a:ln cap="flat" cmpd="sng" w="28575">
            <a:solidFill>
              <a:schemeClr val="dk2"/>
            </a:solidFill>
            <a:prstDash val="solid"/>
            <a:round/>
            <a:headEnd len="med" w="med" type="none"/>
            <a:tailEnd len="med" w="med" type="triangle"/>
          </a:ln>
        </p:spPr>
      </p:cxnSp>
      <p:sp>
        <p:nvSpPr>
          <p:cNvPr id="184" name="Google Shape;184;p26"/>
          <p:cNvSpPr txBox="1"/>
          <p:nvPr/>
        </p:nvSpPr>
        <p:spPr>
          <a:xfrm>
            <a:off x="5695700" y="1726800"/>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595959"/>
                </a:solidFill>
                <a:latin typeface="Work Sans"/>
                <a:ea typeface="Work Sans"/>
                <a:cs typeface="Work Sans"/>
                <a:sym typeface="Work Sans"/>
              </a:rPr>
              <a:t>Now, if $k0 were ever overwritten here from another Interrupt </a:t>
            </a:r>
            <a:r>
              <a:rPr lang="en-US" sz="1500">
                <a:solidFill>
                  <a:srgbClr val="595959"/>
                </a:solidFill>
                <a:latin typeface="Work Sans"/>
                <a:ea typeface="Work Sans"/>
                <a:cs typeface="Work Sans"/>
                <a:sym typeface="Work Sans"/>
              </a:rPr>
              <a:t>occurring</a:t>
            </a:r>
            <a:r>
              <a:rPr lang="en-US" sz="1500">
                <a:solidFill>
                  <a:srgbClr val="595959"/>
                </a:solidFill>
                <a:latin typeface="Work Sans"/>
                <a:ea typeface="Work Sans"/>
                <a:cs typeface="Work Sans"/>
                <a:sym typeface="Work Sans"/>
              </a:rPr>
              <a:t>, it’s not a big deal since we just restore its OG value from the Stack!</a:t>
            </a:r>
            <a:endParaRPr sz="1500">
              <a:solidFill>
                <a:srgbClr val="595959"/>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90" name="Google Shape;190;p27"/>
          <p:cNvSpPr/>
          <p:nvPr/>
        </p:nvSpPr>
        <p:spPr>
          <a:xfrm>
            <a:off x="1690600" y="1681225"/>
            <a:ext cx="3699000" cy="27240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1" name="Google Shape;191;p27"/>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$k0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$k0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JALR return</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92" name="Google Shape;192;p27"/>
          <p:cNvSpPr txBox="1"/>
          <p:nvPr/>
        </p:nvSpPr>
        <p:spPr>
          <a:xfrm>
            <a:off x="683300" y="1051625"/>
            <a:ext cx="8275800" cy="5091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ANOTHER Issue</a:t>
            </a:r>
            <a:r>
              <a:rPr lang="en-US" sz="1500">
                <a:latin typeface="Work Sans"/>
                <a:ea typeface="Work Sans"/>
                <a:cs typeface="Work Sans"/>
                <a:sym typeface="Work Sans"/>
              </a:rPr>
              <a:t>: If </a:t>
            </a:r>
            <a:r>
              <a:rPr lang="en-US" sz="1500">
                <a:latin typeface="Work Sans"/>
                <a:ea typeface="Work Sans"/>
                <a:cs typeface="Work Sans"/>
                <a:sym typeface="Work Sans"/>
              </a:rPr>
              <a:t>an interrupt occurs while we’re 1) saving or restoring $k0, or 2) jumping back to the original program, then $k0 will get overwritten! </a:t>
            </a:r>
            <a:endParaRPr sz="1700">
              <a:latin typeface="Work Sans"/>
              <a:ea typeface="Work Sans"/>
              <a:cs typeface="Work Sans"/>
              <a:sym typeface="Work Sans"/>
            </a:endParaRPr>
          </a:p>
        </p:txBody>
      </p:sp>
      <p:cxnSp>
        <p:nvCxnSpPr>
          <p:cNvPr id="193" name="Google Shape;193;p27"/>
          <p:cNvCxnSpPr/>
          <p:nvPr/>
        </p:nvCxnSpPr>
        <p:spPr>
          <a:xfrm rot="10800000">
            <a:off x="4720425" y="3640500"/>
            <a:ext cx="1362300" cy="123300"/>
          </a:xfrm>
          <a:prstGeom prst="straightConnector1">
            <a:avLst/>
          </a:prstGeom>
          <a:noFill/>
          <a:ln cap="flat" cmpd="sng" w="28575">
            <a:solidFill>
              <a:schemeClr val="dk2"/>
            </a:solidFill>
            <a:prstDash val="solid"/>
            <a:round/>
            <a:headEnd len="med" w="med" type="none"/>
            <a:tailEnd len="med" w="med" type="triangle"/>
          </a:ln>
        </p:spPr>
      </p:cxnSp>
      <p:cxnSp>
        <p:nvCxnSpPr>
          <p:cNvPr id="194" name="Google Shape;194;p27"/>
          <p:cNvCxnSpPr/>
          <p:nvPr/>
        </p:nvCxnSpPr>
        <p:spPr>
          <a:xfrm rot="10800000">
            <a:off x="4330175" y="1926400"/>
            <a:ext cx="2140800" cy="18900"/>
          </a:xfrm>
          <a:prstGeom prst="straightConnector1">
            <a:avLst/>
          </a:prstGeom>
          <a:noFill/>
          <a:ln cap="flat" cmpd="sng" w="28575">
            <a:solidFill>
              <a:schemeClr val="dk2"/>
            </a:solidFill>
            <a:prstDash val="solid"/>
            <a:round/>
            <a:headEnd len="med" w="med" type="none"/>
            <a:tailEnd len="med" w="med" type="triangle"/>
          </a:ln>
        </p:spPr>
      </p:cxnSp>
      <p:sp>
        <p:nvSpPr>
          <p:cNvPr id="195" name="Google Shape;195;p27"/>
          <p:cNvSpPr txBox="1"/>
          <p:nvPr/>
        </p:nvSpPr>
        <p:spPr>
          <a:xfrm>
            <a:off x="6470975" y="1681225"/>
            <a:ext cx="19521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595959"/>
                </a:solidFill>
                <a:latin typeface="Work Sans"/>
                <a:ea typeface="Work Sans"/>
                <a:cs typeface="Work Sans"/>
                <a:sym typeface="Work Sans"/>
              </a:rPr>
              <a:t>What happens if, while saving $k0, an interrupt occurs! Bye bye $k0</a:t>
            </a:r>
            <a:endParaRPr sz="1500">
              <a:solidFill>
                <a:srgbClr val="595959"/>
              </a:solidFill>
              <a:latin typeface="Work Sans"/>
              <a:ea typeface="Work Sans"/>
              <a:cs typeface="Work Sans"/>
              <a:sym typeface="Work Sans"/>
            </a:endParaRPr>
          </a:p>
        </p:txBody>
      </p:sp>
      <p:sp>
        <p:nvSpPr>
          <p:cNvPr id="196" name="Google Shape;196;p27"/>
          <p:cNvSpPr txBox="1"/>
          <p:nvPr/>
        </p:nvSpPr>
        <p:spPr>
          <a:xfrm>
            <a:off x="6227300" y="3188600"/>
            <a:ext cx="27318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595959"/>
                </a:solidFill>
                <a:latin typeface="Work Sans"/>
                <a:ea typeface="Work Sans"/>
                <a:cs typeface="Work Sans"/>
                <a:sym typeface="Work Sans"/>
              </a:rPr>
              <a:t>Similarly, what if an interrupt occurs right after we restore $k0?</a:t>
            </a:r>
            <a:r>
              <a:rPr lang="en-US" sz="1500">
                <a:solidFill>
                  <a:srgbClr val="595959"/>
                </a:solidFill>
                <a:latin typeface="Work Sans"/>
                <a:ea typeface="Work Sans"/>
                <a:cs typeface="Work Sans"/>
                <a:sym typeface="Work Sans"/>
              </a:rPr>
              <a:t> Or if one occurs while setting PC to $k0? It will be overwritten without any backup!</a:t>
            </a:r>
            <a:endParaRPr sz="1500">
              <a:solidFill>
                <a:srgbClr val="595959"/>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202" name="Google Shape;202;p28"/>
          <p:cNvSpPr/>
          <p:nvPr/>
        </p:nvSpPr>
        <p:spPr>
          <a:xfrm>
            <a:off x="1690600" y="1681225"/>
            <a:ext cx="3699000" cy="28278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p28"/>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$k0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US" sz="1300">
                <a:solidFill>
                  <a:schemeClr val="dk1"/>
                </a:solidFill>
                <a:latin typeface="Source Code Pro"/>
                <a:ea typeface="Source Code Pro"/>
                <a:cs typeface="Source Code Pro"/>
                <a:sym typeface="Source Code Pro"/>
              </a:rPr>
              <a:t>Enable Interrupts</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Disable Interrupts</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US" sz="1300">
                <a:solidFill>
                  <a:schemeClr val="dk1"/>
                </a:solidFill>
                <a:latin typeface="Source Code Pro"/>
                <a:ea typeface="Source Code Pro"/>
                <a:cs typeface="Source Code Pro"/>
                <a:sym typeface="Source Code Pro"/>
              </a:rPr>
              <a:t>Restore $k0 from the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RETI</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204" name="Google Shape;204;p28"/>
          <p:cNvSpPr txBox="1"/>
          <p:nvPr/>
        </p:nvSpPr>
        <p:spPr>
          <a:xfrm>
            <a:off x="683300" y="1051625"/>
            <a:ext cx="8275800" cy="5091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Solution</a:t>
            </a:r>
            <a:r>
              <a:rPr lang="en-US" sz="1500">
                <a:latin typeface="Work Sans"/>
                <a:ea typeface="Work Sans"/>
                <a:cs typeface="Work Sans"/>
                <a:sym typeface="Work Sans"/>
              </a:rPr>
              <a:t>: Disable interrupts before executing the handler so we can safely save $k0. Use an atomic RETI Instruction so we can safely </a:t>
            </a:r>
            <a:r>
              <a:rPr lang="en-US" sz="1500">
                <a:latin typeface="Work Sans"/>
                <a:ea typeface="Work Sans"/>
                <a:cs typeface="Work Sans"/>
                <a:sym typeface="Work Sans"/>
              </a:rPr>
              <a:t>jump </a:t>
            </a:r>
            <a:r>
              <a:rPr lang="en-US" sz="1500">
                <a:latin typeface="Work Sans"/>
                <a:ea typeface="Work Sans"/>
                <a:cs typeface="Work Sans"/>
                <a:sym typeface="Work Sans"/>
              </a:rPr>
              <a:t>back!</a:t>
            </a:r>
            <a:endParaRPr sz="1700">
              <a:latin typeface="Work Sans"/>
              <a:ea typeface="Work Sans"/>
              <a:cs typeface="Work Sans"/>
              <a:sym typeface="Work Sans"/>
            </a:endParaRPr>
          </a:p>
        </p:txBody>
      </p:sp>
      <p:cxnSp>
        <p:nvCxnSpPr>
          <p:cNvPr id="205" name="Google Shape;205;p28"/>
          <p:cNvCxnSpPr/>
          <p:nvPr/>
        </p:nvCxnSpPr>
        <p:spPr>
          <a:xfrm rot="10800000">
            <a:off x="4339625" y="2133900"/>
            <a:ext cx="2140800" cy="18900"/>
          </a:xfrm>
          <a:prstGeom prst="straightConnector1">
            <a:avLst/>
          </a:prstGeom>
          <a:noFill/>
          <a:ln cap="flat" cmpd="sng" w="28575">
            <a:solidFill>
              <a:schemeClr val="dk2"/>
            </a:solidFill>
            <a:prstDash val="solid"/>
            <a:round/>
            <a:headEnd len="med" w="med" type="none"/>
            <a:tailEnd len="med" w="med" type="triangle"/>
          </a:ln>
        </p:spPr>
      </p:cxnSp>
      <p:sp>
        <p:nvSpPr>
          <p:cNvPr id="206" name="Google Shape;206;p28"/>
          <p:cNvSpPr txBox="1"/>
          <p:nvPr/>
        </p:nvSpPr>
        <p:spPr>
          <a:xfrm>
            <a:off x="6535450" y="1775550"/>
            <a:ext cx="22161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595959"/>
                </a:solidFill>
                <a:latin typeface="Work Sans"/>
                <a:ea typeface="Work Sans"/>
                <a:cs typeface="Work Sans"/>
                <a:sym typeface="Work Sans"/>
              </a:rPr>
              <a:t>Before we jump to the handler, interrupts are disabled. This way, we can safely jump to the handler and save $k0.</a:t>
            </a:r>
            <a:endParaRPr sz="1300">
              <a:solidFill>
                <a:srgbClr val="595959"/>
              </a:solidFill>
              <a:latin typeface="Work Sans"/>
              <a:ea typeface="Work Sans"/>
              <a:cs typeface="Work Sans"/>
              <a:sym typeface="Work Sans"/>
            </a:endParaRPr>
          </a:p>
        </p:txBody>
      </p:sp>
      <p:cxnSp>
        <p:nvCxnSpPr>
          <p:cNvPr id="207" name="Google Shape;207;p28"/>
          <p:cNvCxnSpPr/>
          <p:nvPr/>
        </p:nvCxnSpPr>
        <p:spPr>
          <a:xfrm flipH="1">
            <a:off x="2371200" y="4097050"/>
            <a:ext cx="4041000" cy="54300"/>
          </a:xfrm>
          <a:prstGeom prst="straightConnector1">
            <a:avLst/>
          </a:prstGeom>
          <a:noFill/>
          <a:ln cap="flat" cmpd="sng" w="28575">
            <a:solidFill>
              <a:schemeClr val="dk2"/>
            </a:solidFill>
            <a:prstDash val="solid"/>
            <a:round/>
            <a:headEnd len="med" w="med" type="none"/>
            <a:tailEnd len="med" w="med" type="triangle"/>
          </a:ln>
        </p:spPr>
      </p:cxnSp>
      <p:sp>
        <p:nvSpPr>
          <p:cNvPr id="208" name="Google Shape;208;p28"/>
          <p:cNvSpPr txBox="1"/>
          <p:nvPr/>
        </p:nvSpPr>
        <p:spPr>
          <a:xfrm>
            <a:off x="6535450" y="3295400"/>
            <a:ext cx="2469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595959"/>
                </a:solidFill>
                <a:latin typeface="Work Sans"/>
                <a:ea typeface="Work Sans"/>
                <a:cs typeface="Work Sans"/>
                <a:sym typeface="Work Sans"/>
              </a:rPr>
              <a:t>A new RETI instruction makes it so that returning from the Handler and enabling interrupts happen atomically, preventing an interrupt from intervening!</a:t>
            </a:r>
            <a:endParaRPr sz="1300">
              <a:solidFill>
                <a:srgbClr val="595959"/>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Introducing</a:t>
            </a:r>
            <a:r>
              <a:rPr lang="en-US">
                <a:latin typeface="Work Sans"/>
                <a:ea typeface="Work Sans"/>
                <a:cs typeface="Work Sans"/>
                <a:sym typeface="Work Sans"/>
              </a:rPr>
              <a:t>: The RETI Instruction</a:t>
            </a:r>
            <a:endParaRPr>
              <a:latin typeface="Work Sans"/>
              <a:ea typeface="Work Sans"/>
              <a:cs typeface="Work Sans"/>
              <a:sym typeface="Work Sans"/>
            </a:endParaRPr>
          </a:p>
        </p:txBody>
      </p:sp>
      <p:sp>
        <p:nvSpPr>
          <p:cNvPr id="214" name="Google Shape;214;p29"/>
          <p:cNvSpPr/>
          <p:nvPr/>
        </p:nvSpPr>
        <p:spPr>
          <a:xfrm>
            <a:off x="2722500" y="2745375"/>
            <a:ext cx="3699000" cy="13581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5" name="Google Shape;215;p29"/>
          <p:cNvSpPr txBox="1"/>
          <p:nvPr/>
        </p:nvSpPr>
        <p:spPr>
          <a:xfrm>
            <a:off x="683300" y="1051625"/>
            <a:ext cx="8275800" cy="13059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lang="en-US" sz="1500">
                <a:latin typeface="Work Sans"/>
                <a:ea typeface="Work Sans"/>
                <a:cs typeface="Work Sans"/>
                <a:sym typeface="Work Sans"/>
              </a:rPr>
              <a:t>The </a:t>
            </a:r>
            <a:r>
              <a:rPr b="1" lang="en-US" sz="1500">
                <a:latin typeface="Work Sans"/>
                <a:ea typeface="Work Sans"/>
                <a:cs typeface="Work Sans"/>
                <a:sym typeface="Work Sans"/>
              </a:rPr>
              <a:t>RETI </a:t>
            </a:r>
            <a:r>
              <a:rPr lang="en-US" sz="1500">
                <a:latin typeface="Work Sans"/>
                <a:ea typeface="Work Sans"/>
                <a:cs typeface="Work Sans"/>
                <a:sym typeface="Work Sans"/>
              </a:rPr>
              <a:t>Instruction atomically saves $k0, enables interrupts, and returns to our program. Below is the RETI Instruction</a:t>
            </a:r>
            <a:endParaRPr sz="1500">
              <a:latin typeface="Work Sans"/>
              <a:ea typeface="Work Sans"/>
              <a:cs typeface="Work Sans"/>
              <a:sym typeface="Work Sans"/>
            </a:endParaRPr>
          </a:p>
          <a:p>
            <a:pPr indent="-323850" lvl="1" marL="914400" marR="46990" rtl="0" algn="l">
              <a:lnSpc>
                <a:spcPct val="114999"/>
              </a:lnSpc>
              <a:spcBef>
                <a:spcPts val="0"/>
              </a:spcBef>
              <a:spcAft>
                <a:spcPts val="0"/>
              </a:spcAft>
              <a:buSzPts val="1500"/>
              <a:buFont typeface="Work Sans"/>
              <a:buChar char="○"/>
            </a:pPr>
            <a:r>
              <a:rPr lang="en-US" sz="1500">
                <a:latin typeface="Work Sans"/>
                <a:ea typeface="Work Sans"/>
                <a:cs typeface="Work Sans"/>
                <a:sym typeface="Work Sans"/>
              </a:rPr>
              <a:t>Microcode can’t be interrupted: RETI either executes fully or does not execute at all</a:t>
            </a:r>
            <a:endParaRPr sz="1500">
              <a:latin typeface="Work Sans"/>
              <a:ea typeface="Work Sans"/>
              <a:cs typeface="Work Sans"/>
              <a:sym typeface="Work Sans"/>
            </a:endParaRPr>
          </a:p>
          <a:p>
            <a:pPr indent="0" lvl="0" marL="914400" marR="46990" rtl="0" algn="l">
              <a:lnSpc>
                <a:spcPct val="114999"/>
              </a:lnSpc>
              <a:spcBef>
                <a:spcPts val="0"/>
              </a:spcBef>
              <a:spcAft>
                <a:spcPts val="0"/>
              </a:spcAft>
              <a:buNone/>
            </a:pPr>
            <a:r>
              <a:t/>
            </a:r>
            <a:endParaRPr sz="1500">
              <a:latin typeface="Work Sans"/>
              <a:ea typeface="Work Sans"/>
              <a:cs typeface="Work Sans"/>
              <a:sym typeface="Work Sans"/>
            </a:endParaRPr>
          </a:p>
        </p:txBody>
      </p:sp>
      <p:sp>
        <p:nvSpPr>
          <p:cNvPr id="216" name="Google Shape;216;p29"/>
          <p:cNvSpPr txBox="1"/>
          <p:nvPr/>
        </p:nvSpPr>
        <p:spPr>
          <a:xfrm>
            <a:off x="2678325" y="2357525"/>
            <a:ext cx="19428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Work Sans"/>
                <a:ea typeface="Work Sans"/>
                <a:cs typeface="Work Sans"/>
                <a:sym typeface="Work Sans"/>
              </a:rPr>
              <a:t>RETI</a:t>
            </a:r>
            <a:endParaRPr sz="1600">
              <a:solidFill>
                <a:schemeClr val="dk1"/>
              </a:solidFill>
              <a:latin typeface="Work Sans"/>
              <a:ea typeface="Work Sans"/>
              <a:cs typeface="Work Sans"/>
              <a:sym typeface="Work Sans"/>
            </a:endParaRPr>
          </a:p>
        </p:txBody>
      </p:sp>
      <p:sp>
        <p:nvSpPr>
          <p:cNvPr id="217" name="Google Shape;217;p29"/>
          <p:cNvSpPr txBox="1"/>
          <p:nvPr/>
        </p:nvSpPr>
        <p:spPr>
          <a:xfrm>
            <a:off x="2722500" y="2789250"/>
            <a:ext cx="3699000" cy="14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PC = value in $k0</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Mode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Enable Interrupts</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218" name="Google Shape;218;p29"/>
          <p:cNvSpPr txBox="1"/>
          <p:nvPr/>
        </p:nvSpPr>
        <p:spPr>
          <a:xfrm>
            <a:off x="292375" y="2877400"/>
            <a:ext cx="2159400" cy="13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Work Sans"/>
                <a:ea typeface="Work Sans"/>
                <a:cs typeface="Work Sans"/>
                <a:sym typeface="Work Sans"/>
              </a:rPr>
              <a:t>Before jumping to our Handler, we save the previous mode of the Stack (User or Kernel) onto the System Stack.</a:t>
            </a:r>
            <a:endParaRPr>
              <a:solidFill>
                <a:srgbClr val="595959"/>
              </a:solidFill>
              <a:latin typeface="Work Sans"/>
              <a:ea typeface="Work Sans"/>
              <a:cs typeface="Work Sans"/>
              <a:sym typeface="Work Sans"/>
            </a:endParaRPr>
          </a:p>
        </p:txBody>
      </p:sp>
      <p:sp>
        <p:nvSpPr>
          <p:cNvPr id="219" name="Google Shape;219;p29"/>
          <p:cNvSpPr txBox="1"/>
          <p:nvPr/>
        </p:nvSpPr>
        <p:spPr>
          <a:xfrm>
            <a:off x="6489850" y="2935500"/>
            <a:ext cx="2159400" cy="13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Work Sans"/>
                <a:ea typeface="Work Sans"/>
                <a:cs typeface="Work Sans"/>
                <a:sym typeface="Work Sans"/>
              </a:rPr>
              <a:t>RETI pops the previous mode from the System Stack and restores it.</a:t>
            </a:r>
            <a:endParaRPr>
              <a:solidFill>
                <a:srgbClr val="595959"/>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Final Handler Procedure &amp; RETI</a:t>
            </a:r>
            <a:endParaRPr>
              <a:latin typeface="Work Sans"/>
              <a:ea typeface="Work Sans"/>
              <a:cs typeface="Work Sans"/>
              <a:sym typeface="Work Sans"/>
            </a:endParaRPr>
          </a:p>
        </p:txBody>
      </p:sp>
      <p:sp>
        <p:nvSpPr>
          <p:cNvPr id="225" name="Google Shape;225;p30"/>
          <p:cNvSpPr/>
          <p:nvPr/>
        </p:nvSpPr>
        <p:spPr>
          <a:xfrm>
            <a:off x="898425" y="1577500"/>
            <a:ext cx="3699000" cy="28278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6" name="Google Shape;226;p30"/>
          <p:cNvSpPr txBox="1"/>
          <p:nvPr/>
        </p:nvSpPr>
        <p:spPr>
          <a:xfrm>
            <a:off x="950450" y="1640475"/>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$k0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Enable Interrupts</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Disable Interrupts</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$k0 from the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RETI</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227" name="Google Shape;227;p30"/>
          <p:cNvSpPr txBox="1"/>
          <p:nvPr/>
        </p:nvSpPr>
        <p:spPr>
          <a:xfrm>
            <a:off x="860700" y="1132725"/>
            <a:ext cx="29046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595959"/>
                </a:solidFill>
                <a:latin typeface="Work Sans"/>
                <a:ea typeface="Work Sans"/>
                <a:cs typeface="Work Sans"/>
                <a:sym typeface="Work Sans"/>
              </a:rPr>
              <a:t>Handler Procedure</a:t>
            </a:r>
            <a:endParaRPr sz="1600">
              <a:solidFill>
                <a:srgbClr val="595959"/>
              </a:solidFill>
              <a:latin typeface="Work Sans"/>
              <a:ea typeface="Work Sans"/>
              <a:cs typeface="Work Sans"/>
              <a:sym typeface="Work Sans"/>
            </a:endParaRPr>
          </a:p>
        </p:txBody>
      </p:sp>
      <p:sp>
        <p:nvSpPr>
          <p:cNvPr id="228" name="Google Shape;228;p30"/>
          <p:cNvSpPr txBox="1"/>
          <p:nvPr/>
        </p:nvSpPr>
        <p:spPr>
          <a:xfrm>
            <a:off x="5068300" y="1813250"/>
            <a:ext cx="29046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595959"/>
                </a:solidFill>
                <a:latin typeface="Work Sans"/>
                <a:ea typeface="Work Sans"/>
                <a:cs typeface="Work Sans"/>
                <a:sym typeface="Work Sans"/>
              </a:rPr>
              <a:t>RETI</a:t>
            </a:r>
            <a:endParaRPr sz="1600">
              <a:solidFill>
                <a:srgbClr val="595959"/>
              </a:solidFill>
              <a:latin typeface="Work Sans"/>
              <a:ea typeface="Work Sans"/>
              <a:cs typeface="Work Sans"/>
              <a:sym typeface="Work Sans"/>
            </a:endParaRPr>
          </a:p>
        </p:txBody>
      </p:sp>
      <p:sp>
        <p:nvSpPr>
          <p:cNvPr id="229" name="Google Shape;229;p30"/>
          <p:cNvSpPr/>
          <p:nvPr/>
        </p:nvSpPr>
        <p:spPr>
          <a:xfrm>
            <a:off x="5117900" y="2283275"/>
            <a:ext cx="3699000" cy="11505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p30"/>
          <p:cNvSpPr txBox="1"/>
          <p:nvPr/>
        </p:nvSpPr>
        <p:spPr>
          <a:xfrm>
            <a:off x="5252875" y="2451650"/>
            <a:ext cx="3310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PC = value in $k0</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Mode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Enable Interrupts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236" name="Google Shape;236;p31"/>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237" name="Google Shape;237;p31"/>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238" name="Google Shape;238;p31"/>
          <p:cNvSpPr txBox="1"/>
          <p:nvPr/>
        </p:nvSpPr>
        <p:spPr>
          <a:xfrm>
            <a:off x="3943825" y="141877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FFFF00"/>
                </a:highlight>
                <a:latin typeface="Calibri"/>
                <a:ea typeface="Calibri"/>
                <a:cs typeface="Calibri"/>
                <a:sym typeface="Calibri"/>
              </a:rPr>
              <a:t>1.</a:t>
            </a:r>
            <a:endParaRPr b="1" u="sng">
              <a:highlight>
                <a:srgbClr val="FFFF00"/>
              </a:highlight>
              <a:latin typeface="Calibri"/>
              <a:ea typeface="Calibri"/>
              <a:cs typeface="Calibri"/>
              <a:sym typeface="Calibri"/>
            </a:endParaRPr>
          </a:p>
        </p:txBody>
      </p:sp>
      <p:sp>
        <p:nvSpPr>
          <p:cNvPr id="239" name="Google Shape;239;p31"/>
          <p:cNvSpPr txBox="1"/>
          <p:nvPr/>
        </p:nvSpPr>
        <p:spPr>
          <a:xfrm>
            <a:off x="5321650" y="221307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u="sng">
                <a:solidFill>
                  <a:schemeClr val="dk1"/>
                </a:solidFill>
                <a:highlight>
                  <a:srgbClr val="FFFF00"/>
                </a:highlight>
                <a:latin typeface="Calibri"/>
                <a:ea typeface="Calibri"/>
                <a:cs typeface="Calibri"/>
                <a:sym typeface="Calibri"/>
              </a:rPr>
              <a:t>2.</a:t>
            </a:r>
            <a:endParaRPr b="1" u="sng">
              <a:solidFill>
                <a:schemeClr val="dk1"/>
              </a:solidFill>
              <a:highlight>
                <a:srgbClr val="FFFF00"/>
              </a:highlight>
              <a:latin typeface="Calibri"/>
              <a:ea typeface="Calibri"/>
              <a:cs typeface="Calibri"/>
              <a:sym typeface="Calibri"/>
            </a:endParaRPr>
          </a:p>
          <a:p>
            <a:pPr indent="0" lvl="0" marL="0" rtl="0" algn="l">
              <a:spcBef>
                <a:spcPts val="0"/>
              </a:spcBef>
              <a:spcAft>
                <a:spcPts val="0"/>
              </a:spcAft>
              <a:buNone/>
            </a:pPr>
            <a:r>
              <a:t/>
            </a:r>
            <a:endParaRPr b="1" u="sng">
              <a:latin typeface="Calibri"/>
              <a:ea typeface="Calibri"/>
              <a:cs typeface="Calibri"/>
              <a:sym typeface="Calibri"/>
            </a:endParaRPr>
          </a:p>
        </p:txBody>
      </p:sp>
      <p:sp>
        <p:nvSpPr>
          <p:cNvPr id="240" name="Google Shape;240;p31"/>
          <p:cNvSpPr txBox="1"/>
          <p:nvPr/>
        </p:nvSpPr>
        <p:spPr>
          <a:xfrm>
            <a:off x="6732850" y="322412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3.</a:t>
            </a:r>
            <a:endParaRPr b="1" u="sng">
              <a:latin typeface="Calibri"/>
              <a:ea typeface="Calibri"/>
              <a:cs typeface="Calibri"/>
              <a:sym typeface="Calibri"/>
            </a:endParaRPr>
          </a:p>
        </p:txBody>
      </p:sp>
      <p:sp>
        <p:nvSpPr>
          <p:cNvPr id="241" name="Google Shape;241;p31"/>
          <p:cNvSpPr txBox="1"/>
          <p:nvPr/>
        </p:nvSpPr>
        <p:spPr>
          <a:xfrm>
            <a:off x="4228850" y="2671475"/>
            <a:ext cx="4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4.</a:t>
            </a:r>
            <a:endParaRPr b="1" u="sng">
              <a:solidFill>
                <a:schemeClr val="dk1"/>
              </a:solidFill>
              <a:highlight>
                <a:srgbClr val="FFFF00"/>
              </a:highlight>
              <a:latin typeface="Calibri"/>
              <a:ea typeface="Calibri"/>
              <a:cs typeface="Calibri"/>
              <a:sym typeface="Calibri"/>
            </a:endParaRPr>
          </a:p>
        </p:txBody>
      </p:sp>
      <p:sp>
        <p:nvSpPr>
          <p:cNvPr id="242" name="Google Shape;242;p31"/>
          <p:cNvSpPr txBox="1"/>
          <p:nvPr/>
        </p:nvSpPr>
        <p:spPr>
          <a:xfrm>
            <a:off x="2949050"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5.</a:t>
            </a:r>
            <a:endParaRPr b="1" u="sng">
              <a:solidFill>
                <a:schemeClr val="dk1"/>
              </a:solidFill>
              <a:highlight>
                <a:srgbClr val="FFFF00"/>
              </a:highlight>
              <a:latin typeface="Calibri"/>
              <a:ea typeface="Calibri"/>
              <a:cs typeface="Calibri"/>
              <a:sym typeface="Calibri"/>
            </a:endParaRPr>
          </a:p>
        </p:txBody>
      </p:sp>
      <p:sp>
        <p:nvSpPr>
          <p:cNvPr id="243" name="Google Shape;243;p31"/>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249" name="Google Shape;249;p32"/>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250" name="Google Shape;250;p32"/>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251" name="Google Shape;251;p32"/>
          <p:cNvSpPr txBox="1"/>
          <p:nvPr/>
        </p:nvSpPr>
        <p:spPr>
          <a:xfrm>
            <a:off x="3702100" y="1418775"/>
            <a:ext cx="526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00FF00"/>
                </a:highlight>
                <a:latin typeface="Calibri"/>
                <a:ea typeface="Calibri"/>
                <a:cs typeface="Calibri"/>
                <a:sym typeface="Calibri"/>
              </a:rPr>
              <a:t>User</a:t>
            </a:r>
            <a:endParaRPr b="1" u="sng">
              <a:highlight>
                <a:srgbClr val="00FF00"/>
              </a:highlight>
              <a:latin typeface="Calibri"/>
              <a:ea typeface="Calibri"/>
              <a:cs typeface="Calibri"/>
              <a:sym typeface="Calibri"/>
            </a:endParaRPr>
          </a:p>
        </p:txBody>
      </p:sp>
      <p:sp>
        <p:nvSpPr>
          <p:cNvPr id="252" name="Google Shape;252;p32"/>
          <p:cNvSpPr txBox="1"/>
          <p:nvPr/>
        </p:nvSpPr>
        <p:spPr>
          <a:xfrm>
            <a:off x="5321650" y="221307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2.</a:t>
            </a:r>
            <a:endParaRPr b="1" u="sng">
              <a:solidFill>
                <a:schemeClr val="dk1"/>
              </a:solidFill>
              <a:highlight>
                <a:srgbClr val="FFFF00"/>
              </a:highlight>
              <a:latin typeface="Calibri"/>
              <a:ea typeface="Calibri"/>
              <a:cs typeface="Calibri"/>
              <a:sym typeface="Calibri"/>
            </a:endParaRPr>
          </a:p>
          <a:p>
            <a:pPr indent="0" lvl="0" marL="0" rtl="0" algn="l">
              <a:spcBef>
                <a:spcPts val="0"/>
              </a:spcBef>
              <a:spcAft>
                <a:spcPts val="0"/>
              </a:spcAft>
              <a:buNone/>
            </a:pPr>
            <a:r>
              <a:t/>
            </a:r>
            <a:endParaRPr b="1" u="sng">
              <a:latin typeface="Calibri"/>
              <a:ea typeface="Calibri"/>
              <a:cs typeface="Calibri"/>
              <a:sym typeface="Calibri"/>
            </a:endParaRPr>
          </a:p>
        </p:txBody>
      </p:sp>
      <p:sp>
        <p:nvSpPr>
          <p:cNvPr id="253" name="Google Shape;253;p32"/>
          <p:cNvSpPr txBox="1"/>
          <p:nvPr/>
        </p:nvSpPr>
        <p:spPr>
          <a:xfrm>
            <a:off x="6732850" y="322412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3.</a:t>
            </a:r>
            <a:endParaRPr b="1" u="sng">
              <a:latin typeface="Calibri"/>
              <a:ea typeface="Calibri"/>
              <a:cs typeface="Calibri"/>
              <a:sym typeface="Calibri"/>
            </a:endParaRPr>
          </a:p>
        </p:txBody>
      </p:sp>
      <p:sp>
        <p:nvSpPr>
          <p:cNvPr id="254" name="Google Shape;254;p32"/>
          <p:cNvSpPr txBox="1"/>
          <p:nvPr/>
        </p:nvSpPr>
        <p:spPr>
          <a:xfrm>
            <a:off x="4228850" y="2671475"/>
            <a:ext cx="4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4.</a:t>
            </a:r>
            <a:endParaRPr b="1" u="sng">
              <a:solidFill>
                <a:schemeClr val="dk1"/>
              </a:solidFill>
              <a:highlight>
                <a:srgbClr val="FFFF00"/>
              </a:highlight>
              <a:latin typeface="Calibri"/>
              <a:ea typeface="Calibri"/>
              <a:cs typeface="Calibri"/>
              <a:sym typeface="Calibri"/>
            </a:endParaRPr>
          </a:p>
        </p:txBody>
      </p:sp>
      <p:sp>
        <p:nvSpPr>
          <p:cNvPr id="255" name="Google Shape;255;p32"/>
          <p:cNvSpPr txBox="1"/>
          <p:nvPr/>
        </p:nvSpPr>
        <p:spPr>
          <a:xfrm>
            <a:off x="2949050"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5.</a:t>
            </a:r>
            <a:endParaRPr b="1" u="sng">
              <a:solidFill>
                <a:schemeClr val="dk1"/>
              </a:solidFill>
              <a:highlight>
                <a:srgbClr val="FFFF00"/>
              </a:highlight>
              <a:latin typeface="Calibri"/>
              <a:ea typeface="Calibri"/>
              <a:cs typeface="Calibri"/>
              <a:sym typeface="Calibri"/>
            </a:endParaRPr>
          </a:p>
        </p:txBody>
      </p:sp>
      <p:sp>
        <p:nvSpPr>
          <p:cNvPr id="256" name="Google Shape;256;p32"/>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262" name="Google Shape;262;p33"/>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263" name="Google Shape;263;p33"/>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264" name="Google Shape;264;p33"/>
          <p:cNvSpPr txBox="1"/>
          <p:nvPr/>
        </p:nvSpPr>
        <p:spPr>
          <a:xfrm>
            <a:off x="3702100" y="1418775"/>
            <a:ext cx="526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00FF00"/>
                </a:highlight>
                <a:latin typeface="Calibri"/>
                <a:ea typeface="Calibri"/>
                <a:cs typeface="Calibri"/>
                <a:sym typeface="Calibri"/>
              </a:rPr>
              <a:t>User</a:t>
            </a:r>
            <a:endParaRPr b="1" u="sng">
              <a:highlight>
                <a:srgbClr val="00FF00"/>
              </a:highlight>
              <a:latin typeface="Calibri"/>
              <a:ea typeface="Calibri"/>
              <a:cs typeface="Calibri"/>
              <a:sym typeface="Calibri"/>
            </a:endParaRPr>
          </a:p>
        </p:txBody>
      </p:sp>
      <p:sp>
        <p:nvSpPr>
          <p:cNvPr id="265" name="Google Shape;265;p33"/>
          <p:cNvSpPr txBox="1"/>
          <p:nvPr/>
        </p:nvSpPr>
        <p:spPr>
          <a:xfrm>
            <a:off x="5321650" y="2213075"/>
            <a:ext cx="689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highlight>
                <a:srgbClr val="EA9999"/>
              </a:highlight>
              <a:latin typeface="Calibri"/>
              <a:ea typeface="Calibri"/>
              <a:cs typeface="Calibri"/>
              <a:sym typeface="Calibri"/>
            </a:endParaRPr>
          </a:p>
        </p:txBody>
      </p:sp>
      <p:sp>
        <p:nvSpPr>
          <p:cNvPr id="266" name="Google Shape;266;p33"/>
          <p:cNvSpPr txBox="1"/>
          <p:nvPr/>
        </p:nvSpPr>
        <p:spPr>
          <a:xfrm>
            <a:off x="6732850" y="3224125"/>
            <a:ext cx="36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3.</a:t>
            </a:r>
            <a:endParaRPr b="1" u="sng">
              <a:latin typeface="Calibri"/>
              <a:ea typeface="Calibri"/>
              <a:cs typeface="Calibri"/>
              <a:sym typeface="Calibri"/>
            </a:endParaRPr>
          </a:p>
        </p:txBody>
      </p:sp>
      <p:sp>
        <p:nvSpPr>
          <p:cNvPr id="267" name="Google Shape;267;p33"/>
          <p:cNvSpPr txBox="1"/>
          <p:nvPr/>
        </p:nvSpPr>
        <p:spPr>
          <a:xfrm>
            <a:off x="4228850" y="2671475"/>
            <a:ext cx="4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4.</a:t>
            </a:r>
            <a:endParaRPr b="1" u="sng">
              <a:solidFill>
                <a:schemeClr val="dk1"/>
              </a:solidFill>
              <a:highlight>
                <a:srgbClr val="FFFF00"/>
              </a:highlight>
              <a:latin typeface="Calibri"/>
              <a:ea typeface="Calibri"/>
              <a:cs typeface="Calibri"/>
              <a:sym typeface="Calibri"/>
            </a:endParaRPr>
          </a:p>
        </p:txBody>
      </p:sp>
      <p:sp>
        <p:nvSpPr>
          <p:cNvPr id="268" name="Google Shape;268;p33"/>
          <p:cNvSpPr txBox="1"/>
          <p:nvPr/>
        </p:nvSpPr>
        <p:spPr>
          <a:xfrm>
            <a:off x="2949050"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5.</a:t>
            </a:r>
            <a:endParaRPr b="1" u="sng">
              <a:solidFill>
                <a:schemeClr val="dk1"/>
              </a:solidFill>
              <a:highlight>
                <a:srgbClr val="FFFF00"/>
              </a:highlight>
              <a:latin typeface="Calibri"/>
              <a:ea typeface="Calibri"/>
              <a:cs typeface="Calibri"/>
              <a:sym typeface="Calibri"/>
            </a:endParaRPr>
          </a:p>
        </p:txBody>
      </p:sp>
      <p:sp>
        <p:nvSpPr>
          <p:cNvPr id="269" name="Google Shape;269;p33"/>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1213050" y="1772700"/>
            <a:ext cx="6717900" cy="15981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2900">
                <a:latin typeface="Work Sans"/>
                <a:ea typeface="Work Sans"/>
                <a:cs typeface="Work Sans"/>
                <a:sym typeface="Work Sans"/>
              </a:rPr>
              <a:t>Today’s Topics</a:t>
            </a:r>
            <a:endParaRPr sz="2900">
              <a:latin typeface="Work Sans"/>
              <a:ea typeface="Work Sans"/>
              <a:cs typeface="Work Sans"/>
              <a:sym typeface="Work Sans"/>
            </a:endParaRPr>
          </a:p>
          <a:p>
            <a:pPr indent="0" lvl="0" marL="12700" rtl="0" algn="ctr">
              <a:lnSpc>
                <a:spcPct val="100000"/>
              </a:lnSpc>
              <a:spcBef>
                <a:spcPts val="0"/>
              </a:spcBef>
              <a:spcAft>
                <a:spcPts val="0"/>
              </a:spcAft>
              <a:buNone/>
            </a:pPr>
            <a:r>
              <a:rPr b="1" lang="en-US" sz="3700">
                <a:latin typeface="Source Code Pro"/>
                <a:ea typeface="Source Code Pro"/>
                <a:cs typeface="Source Code Pro"/>
                <a:sym typeface="Source Code Pro"/>
              </a:rPr>
              <a:t>Interrupts,</a:t>
            </a:r>
            <a:endParaRPr b="1" sz="3700">
              <a:latin typeface="Source Code Pro"/>
              <a:ea typeface="Source Code Pro"/>
              <a:cs typeface="Source Code Pro"/>
              <a:sym typeface="Source Code Pro"/>
            </a:endParaRPr>
          </a:p>
          <a:p>
            <a:pPr indent="0" lvl="0" marL="12700" rtl="0" algn="ctr">
              <a:lnSpc>
                <a:spcPct val="100000"/>
              </a:lnSpc>
              <a:spcBef>
                <a:spcPts val="0"/>
              </a:spcBef>
              <a:spcAft>
                <a:spcPts val="0"/>
              </a:spcAft>
              <a:buNone/>
            </a:pPr>
            <a:r>
              <a:rPr b="1" lang="en-US" sz="3700">
                <a:latin typeface="Source Code Pro"/>
                <a:ea typeface="Source Code Pro"/>
                <a:cs typeface="Source Code Pro"/>
                <a:sym typeface="Source Code Pro"/>
              </a:rPr>
              <a:t>Performance Metrics</a:t>
            </a:r>
            <a:endParaRPr b="1" sz="3700">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275" name="Google Shape;275;p34"/>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276" name="Google Shape;276;p34"/>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277" name="Google Shape;277;p34"/>
          <p:cNvSpPr txBox="1"/>
          <p:nvPr/>
        </p:nvSpPr>
        <p:spPr>
          <a:xfrm>
            <a:off x="3702100" y="1418775"/>
            <a:ext cx="526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00FF00"/>
                </a:highlight>
                <a:latin typeface="Calibri"/>
                <a:ea typeface="Calibri"/>
                <a:cs typeface="Calibri"/>
                <a:sym typeface="Calibri"/>
              </a:rPr>
              <a:t>User</a:t>
            </a:r>
            <a:endParaRPr b="1" u="sng">
              <a:highlight>
                <a:srgbClr val="00FF00"/>
              </a:highlight>
              <a:latin typeface="Calibri"/>
              <a:ea typeface="Calibri"/>
              <a:cs typeface="Calibri"/>
              <a:sym typeface="Calibri"/>
            </a:endParaRPr>
          </a:p>
        </p:txBody>
      </p:sp>
      <p:sp>
        <p:nvSpPr>
          <p:cNvPr id="278" name="Google Shape;278;p34"/>
          <p:cNvSpPr txBox="1"/>
          <p:nvPr/>
        </p:nvSpPr>
        <p:spPr>
          <a:xfrm>
            <a:off x="5321650" y="2213075"/>
            <a:ext cx="689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highlight>
                <a:srgbClr val="EA9999"/>
              </a:highlight>
              <a:latin typeface="Calibri"/>
              <a:ea typeface="Calibri"/>
              <a:cs typeface="Calibri"/>
              <a:sym typeface="Calibri"/>
            </a:endParaRPr>
          </a:p>
        </p:txBody>
      </p:sp>
      <p:sp>
        <p:nvSpPr>
          <p:cNvPr id="279" name="Google Shape;279;p34"/>
          <p:cNvSpPr txBox="1"/>
          <p:nvPr/>
        </p:nvSpPr>
        <p:spPr>
          <a:xfrm>
            <a:off x="6732850" y="3224125"/>
            <a:ext cx="753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solidFill>
                <a:schemeClr val="dk1"/>
              </a:solidFill>
              <a:highlight>
                <a:srgbClr val="FFFF00"/>
              </a:highlight>
              <a:latin typeface="Calibri"/>
              <a:ea typeface="Calibri"/>
              <a:cs typeface="Calibri"/>
              <a:sym typeface="Calibri"/>
            </a:endParaRPr>
          </a:p>
        </p:txBody>
      </p:sp>
      <p:sp>
        <p:nvSpPr>
          <p:cNvPr id="280" name="Google Shape;280;p34"/>
          <p:cNvSpPr txBox="1"/>
          <p:nvPr/>
        </p:nvSpPr>
        <p:spPr>
          <a:xfrm>
            <a:off x="4228850" y="2671475"/>
            <a:ext cx="4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4.</a:t>
            </a:r>
            <a:endParaRPr b="1" u="sng">
              <a:solidFill>
                <a:schemeClr val="dk1"/>
              </a:solidFill>
              <a:highlight>
                <a:srgbClr val="FFFF00"/>
              </a:highlight>
              <a:latin typeface="Calibri"/>
              <a:ea typeface="Calibri"/>
              <a:cs typeface="Calibri"/>
              <a:sym typeface="Calibri"/>
            </a:endParaRPr>
          </a:p>
        </p:txBody>
      </p:sp>
      <p:sp>
        <p:nvSpPr>
          <p:cNvPr id="281" name="Google Shape;281;p34"/>
          <p:cNvSpPr txBox="1"/>
          <p:nvPr/>
        </p:nvSpPr>
        <p:spPr>
          <a:xfrm>
            <a:off x="2949050"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5.</a:t>
            </a:r>
            <a:endParaRPr b="1" u="sng">
              <a:solidFill>
                <a:schemeClr val="dk1"/>
              </a:solidFill>
              <a:highlight>
                <a:srgbClr val="FFFF00"/>
              </a:highlight>
              <a:latin typeface="Calibri"/>
              <a:ea typeface="Calibri"/>
              <a:cs typeface="Calibri"/>
              <a:sym typeface="Calibri"/>
            </a:endParaRPr>
          </a:p>
        </p:txBody>
      </p:sp>
      <p:sp>
        <p:nvSpPr>
          <p:cNvPr id="282" name="Google Shape;282;p34"/>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288" name="Google Shape;288;p35"/>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289" name="Google Shape;289;p35"/>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290" name="Google Shape;290;p35"/>
          <p:cNvSpPr txBox="1"/>
          <p:nvPr/>
        </p:nvSpPr>
        <p:spPr>
          <a:xfrm>
            <a:off x="3702100" y="1418775"/>
            <a:ext cx="526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00FF00"/>
                </a:highlight>
                <a:latin typeface="Calibri"/>
                <a:ea typeface="Calibri"/>
                <a:cs typeface="Calibri"/>
                <a:sym typeface="Calibri"/>
              </a:rPr>
              <a:t>User</a:t>
            </a:r>
            <a:endParaRPr b="1" u="sng">
              <a:highlight>
                <a:srgbClr val="00FF00"/>
              </a:highlight>
              <a:latin typeface="Calibri"/>
              <a:ea typeface="Calibri"/>
              <a:cs typeface="Calibri"/>
              <a:sym typeface="Calibri"/>
            </a:endParaRPr>
          </a:p>
        </p:txBody>
      </p:sp>
      <p:sp>
        <p:nvSpPr>
          <p:cNvPr id="291" name="Google Shape;291;p35"/>
          <p:cNvSpPr txBox="1"/>
          <p:nvPr/>
        </p:nvSpPr>
        <p:spPr>
          <a:xfrm>
            <a:off x="5321650" y="2213075"/>
            <a:ext cx="689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highlight>
                <a:srgbClr val="EA9999"/>
              </a:highlight>
              <a:latin typeface="Calibri"/>
              <a:ea typeface="Calibri"/>
              <a:cs typeface="Calibri"/>
              <a:sym typeface="Calibri"/>
            </a:endParaRPr>
          </a:p>
        </p:txBody>
      </p:sp>
      <p:sp>
        <p:nvSpPr>
          <p:cNvPr id="292" name="Google Shape;292;p35"/>
          <p:cNvSpPr txBox="1"/>
          <p:nvPr/>
        </p:nvSpPr>
        <p:spPr>
          <a:xfrm>
            <a:off x="6732850" y="3224125"/>
            <a:ext cx="753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solidFill>
                <a:schemeClr val="dk1"/>
              </a:solidFill>
              <a:highlight>
                <a:srgbClr val="FFFF00"/>
              </a:highlight>
              <a:latin typeface="Calibri"/>
              <a:ea typeface="Calibri"/>
              <a:cs typeface="Calibri"/>
              <a:sym typeface="Calibri"/>
            </a:endParaRPr>
          </a:p>
        </p:txBody>
      </p:sp>
      <p:sp>
        <p:nvSpPr>
          <p:cNvPr id="293" name="Google Shape;293;p35"/>
          <p:cNvSpPr txBox="1"/>
          <p:nvPr/>
        </p:nvSpPr>
        <p:spPr>
          <a:xfrm>
            <a:off x="3871175" y="2671475"/>
            <a:ext cx="6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FFFF00"/>
              </a:highlight>
              <a:latin typeface="Calibri"/>
              <a:ea typeface="Calibri"/>
              <a:cs typeface="Calibri"/>
              <a:sym typeface="Calibri"/>
            </a:endParaRPr>
          </a:p>
        </p:txBody>
      </p:sp>
      <p:sp>
        <p:nvSpPr>
          <p:cNvPr id="294" name="Google Shape;294;p35"/>
          <p:cNvSpPr txBox="1"/>
          <p:nvPr/>
        </p:nvSpPr>
        <p:spPr>
          <a:xfrm>
            <a:off x="2949050"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FFFF00"/>
                </a:highlight>
                <a:latin typeface="Calibri"/>
                <a:ea typeface="Calibri"/>
                <a:cs typeface="Calibri"/>
                <a:sym typeface="Calibri"/>
              </a:rPr>
              <a:t>5.</a:t>
            </a:r>
            <a:endParaRPr b="1" u="sng">
              <a:solidFill>
                <a:schemeClr val="dk1"/>
              </a:solidFill>
              <a:highlight>
                <a:srgbClr val="FFFF00"/>
              </a:highlight>
              <a:latin typeface="Calibri"/>
              <a:ea typeface="Calibri"/>
              <a:cs typeface="Calibri"/>
              <a:sym typeface="Calibri"/>
            </a:endParaRPr>
          </a:p>
        </p:txBody>
      </p:sp>
      <p:sp>
        <p:nvSpPr>
          <p:cNvPr id="295" name="Google Shape;295;p35"/>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ctrTitle"/>
          </p:nvPr>
        </p:nvSpPr>
        <p:spPr>
          <a:xfrm>
            <a:off x="726095" y="374355"/>
            <a:ext cx="6630000" cy="708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2300"/>
              <a:t>Exercise: Tracing Stack Mode - What happens to the mode in cascaded interrupts?</a:t>
            </a:r>
            <a:endParaRPr b="1" sz="2300"/>
          </a:p>
        </p:txBody>
      </p:sp>
      <p:pic>
        <p:nvPicPr>
          <p:cNvPr id="301" name="Google Shape;301;p36"/>
          <p:cNvPicPr preferRelativeResize="0"/>
          <p:nvPr/>
        </p:nvPicPr>
        <p:blipFill rotWithShape="1">
          <a:blip r:embed="rId3">
            <a:alphaModFix/>
          </a:blip>
          <a:srcRect b="0" l="0" r="0" t="0"/>
          <a:stretch/>
        </p:blipFill>
        <p:spPr>
          <a:xfrm>
            <a:off x="3246169" y="1572294"/>
            <a:ext cx="4849150" cy="3041775"/>
          </a:xfrm>
          <a:prstGeom prst="rect">
            <a:avLst/>
          </a:prstGeom>
          <a:noFill/>
          <a:ln>
            <a:noFill/>
          </a:ln>
        </p:spPr>
      </p:pic>
      <p:sp>
        <p:nvSpPr>
          <p:cNvPr id="302" name="Google Shape;302;p36"/>
          <p:cNvSpPr txBox="1"/>
          <p:nvPr/>
        </p:nvSpPr>
        <p:spPr>
          <a:xfrm>
            <a:off x="567650" y="1174157"/>
            <a:ext cx="7465200" cy="608400"/>
          </a:xfrm>
          <a:prstGeom prst="rect">
            <a:avLst/>
          </a:prstGeom>
          <a:noFill/>
          <a:ln>
            <a:noFill/>
          </a:ln>
        </p:spPr>
        <p:txBody>
          <a:bodyPr anchorCtr="0" anchor="t" bIns="0" lIns="0" spcFirstLastPara="1" rIns="0" wrap="square" tIns="12700">
            <a:spAutoFit/>
          </a:bodyPr>
          <a:lstStyle/>
          <a:p>
            <a:pPr indent="0" lvl="0" marL="0" marR="5080" rtl="0" algn="l">
              <a:lnSpc>
                <a:spcPct val="114999"/>
              </a:lnSpc>
              <a:spcBef>
                <a:spcPts val="0"/>
              </a:spcBef>
              <a:spcAft>
                <a:spcPts val="0"/>
              </a:spcAft>
              <a:buNone/>
            </a:pPr>
            <a:r>
              <a:rPr b="1" lang="en-US" sz="1800">
                <a:solidFill>
                  <a:srgbClr val="595959"/>
                </a:solidFill>
                <a:latin typeface="Calibri"/>
                <a:ea typeface="Calibri"/>
                <a:cs typeface="Calibri"/>
                <a:sym typeface="Calibri"/>
              </a:rPr>
              <a:t>For each numbered position in the following diagram, write the mode that the processor is currently in:</a:t>
            </a:r>
            <a:endParaRPr sz="1800">
              <a:latin typeface="Calibri"/>
              <a:ea typeface="Calibri"/>
              <a:cs typeface="Calibri"/>
              <a:sym typeface="Calibri"/>
            </a:endParaRPr>
          </a:p>
        </p:txBody>
      </p:sp>
      <p:sp>
        <p:nvSpPr>
          <p:cNvPr id="303" name="Google Shape;303;p36"/>
          <p:cNvSpPr txBox="1"/>
          <p:nvPr/>
        </p:nvSpPr>
        <p:spPr>
          <a:xfrm>
            <a:off x="3702100" y="1418775"/>
            <a:ext cx="526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highlight>
                  <a:srgbClr val="00FF00"/>
                </a:highlight>
                <a:latin typeface="Calibri"/>
                <a:ea typeface="Calibri"/>
                <a:cs typeface="Calibri"/>
                <a:sym typeface="Calibri"/>
              </a:rPr>
              <a:t>User</a:t>
            </a:r>
            <a:endParaRPr b="1" u="sng">
              <a:highlight>
                <a:srgbClr val="00FF00"/>
              </a:highlight>
              <a:latin typeface="Calibri"/>
              <a:ea typeface="Calibri"/>
              <a:cs typeface="Calibri"/>
              <a:sym typeface="Calibri"/>
            </a:endParaRPr>
          </a:p>
        </p:txBody>
      </p:sp>
      <p:sp>
        <p:nvSpPr>
          <p:cNvPr id="304" name="Google Shape;304;p36"/>
          <p:cNvSpPr txBox="1"/>
          <p:nvPr/>
        </p:nvSpPr>
        <p:spPr>
          <a:xfrm>
            <a:off x="5321650" y="2213075"/>
            <a:ext cx="689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highlight>
                <a:srgbClr val="EA9999"/>
              </a:highlight>
              <a:latin typeface="Calibri"/>
              <a:ea typeface="Calibri"/>
              <a:cs typeface="Calibri"/>
              <a:sym typeface="Calibri"/>
            </a:endParaRPr>
          </a:p>
        </p:txBody>
      </p:sp>
      <p:sp>
        <p:nvSpPr>
          <p:cNvPr id="305" name="Google Shape;305;p36"/>
          <p:cNvSpPr txBox="1"/>
          <p:nvPr/>
        </p:nvSpPr>
        <p:spPr>
          <a:xfrm>
            <a:off x="6732850" y="3224125"/>
            <a:ext cx="753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b="1" u="sng">
              <a:solidFill>
                <a:schemeClr val="dk1"/>
              </a:solidFill>
              <a:highlight>
                <a:srgbClr val="FFFF00"/>
              </a:highlight>
              <a:latin typeface="Calibri"/>
              <a:ea typeface="Calibri"/>
              <a:cs typeface="Calibri"/>
              <a:sym typeface="Calibri"/>
            </a:endParaRPr>
          </a:p>
        </p:txBody>
      </p:sp>
      <p:sp>
        <p:nvSpPr>
          <p:cNvPr id="306" name="Google Shape;306;p36"/>
          <p:cNvSpPr txBox="1"/>
          <p:nvPr/>
        </p:nvSpPr>
        <p:spPr>
          <a:xfrm>
            <a:off x="3871175" y="2671475"/>
            <a:ext cx="6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EA9999"/>
                </a:highlight>
                <a:latin typeface="Calibri"/>
                <a:ea typeface="Calibri"/>
                <a:cs typeface="Calibri"/>
                <a:sym typeface="Calibri"/>
              </a:rPr>
              <a:t>Kernel</a:t>
            </a:r>
            <a:endParaRPr b="1" u="sng">
              <a:solidFill>
                <a:schemeClr val="dk1"/>
              </a:solidFill>
              <a:highlight>
                <a:srgbClr val="FFFF00"/>
              </a:highlight>
              <a:latin typeface="Calibri"/>
              <a:ea typeface="Calibri"/>
              <a:cs typeface="Calibri"/>
              <a:sym typeface="Calibri"/>
            </a:endParaRPr>
          </a:p>
        </p:txBody>
      </p:sp>
      <p:sp>
        <p:nvSpPr>
          <p:cNvPr id="307" name="Google Shape;307;p36"/>
          <p:cNvSpPr txBox="1"/>
          <p:nvPr/>
        </p:nvSpPr>
        <p:spPr>
          <a:xfrm>
            <a:off x="2874025" y="1782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dk1"/>
                </a:solidFill>
                <a:highlight>
                  <a:srgbClr val="00FF00"/>
                </a:highlight>
                <a:latin typeface="Calibri"/>
                <a:ea typeface="Calibri"/>
                <a:cs typeface="Calibri"/>
                <a:sym typeface="Calibri"/>
              </a:rPr>
              <a:t>User</a:t>
            </a:r>
            <a:endParaRPr b="1" u="sng">
              <a:solidFill>
                <a:schemeClr val="dk1"/>
              </a:solidFill>
              <a:highlight>
                <a:srgbClr val="FFFF00"/>
              </a:highlight>
              <a:latin typeface="Calibri"/>
              <a:ea typeface="Calibri"/>
              <a:cs typeface="Calibri"/>
              <a:sym typeface="Calibri"/>
            </a:endParaRPr>
          </a:p>
        </p:txBody>
      </p:sp>
      <p:sp>
        <p:nvSpPr>
          <p:cNvPr id="308" name="Google Shape;308;p36"/>
          <p:cNvSpPr txBox="1"/>
          <p:nvPr/>
        </p:nvSpPr>
        <p:spPr>
          <a:xfrm>
            <a:off x="484300" y="1909400"/>
            <a:ext cx="2464800" cy="236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original program</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In the second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first interrupt handler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After returning back to the original program</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2590050" y="1803675"/>
            <a:ext cx="3963900" cy="1213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The INT</a:t>
            </a:r>
            <a:endParaRPr sz="3900">
              <a:latin typeface="Source Code Pro"/>
              <a:ea typeface="Source Code Pro"/>
              <a:cs typeface="Source Code Pro"/>
              <a:sym typeface="Source Code Pro"/>
            </a:endParaRPr>
          </a:p>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Macrostate</a:t>
            </a:r>
            <a:endParaRPr sz="39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The INT Macrostate</a:t>
            </a:r>
            <a:endParaRPr>
              <a:latin typeface="Work Sans"/>
              <a:ea typeface="Work Sans"/>
              <a:cs typeface="Work Sans"/>
              <a:sym typeface="Work Sans"/>
            </a:endParaRPr>
          </a:p>
        </p:txBody>
      </p:sp>
      <p:sp>
        <p:nvSpPr>
          <p:cNvPr id="319" name="Google Shape;319;p38"/>
          <p:cNvSpPr txBox="1"/>
          <p:nvPr/>
        </p:nvSpPr>
        <p:spPr>
          <a:xfrm>
            <a:off x="683300" y="1051625"/>
            <a:ext cx="7615800" cy="26358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We now know </a:t>
            </a:r>
            <a:r>
              <a:rPr i="1" lang="en-US" sz="1700">
                <a:latin typeface="Work Sans"/>
                <a:ea typeface="Work Sans"/>
                <a:cs typeface="Work Sans"/>
                <a:sym typeface="Work Sans"/>
              </a:rPr>
              <a:t>how to handle interrupts</a:t>
            </a:r>
            <a:r>
              <a:rPr lang="en-US" sz="1700">
                <a:latin typeface="Work Sans"/>
                <a:ea typeface="Work Sans"/>
                <a:cs typeface="Work Sans"/>
                <a:sym typeface="Work Sans"/>
              </a:rPr>
              <a:t>, but…</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700">
              <a:latin typeface="Work Sans"/>
              <a:ea typeface="Work Sans"/>
              <a:cs typeface="Work Sans"/>
              <a:sym typeface="Work Sans"/>
            </a:endParaRPr>
          </a:p>
          <a:p>
            <a:pPr indent="-336550" lvl="1" marL="914400"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How should we check if an interrupt occurs? </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a:p>
            <a:pPr indent="-336550" lvl="1" marL="914400"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If an interrupt does occur, how do we find and execute its handler?</a:t>
            </a:r>
            <a:endParaRPr sz="1700">
              <a:latin typeface="Work Sans"/>
              <a:ea typeface="Work Sans"/>
              <a:cs typeface="Work Sans"/>
              <a:sym typeface="Work Sans"/>
            </a:endParaRPr>
          </a:p>
          <a:p>
            <a:pPr indent="0" lvl="0" marL="914400" marR="46990" rtl="0" algn="l">
              <a:lnSpc>
                <a:spcPct val="114999"/>
              </a:lnSpc>
              <a:spcBef>
                <a:spcPts val="0"/>
              </a:spcBef>
              <a:spcAft>
                <a:spcPts val="0"/>
              </a:spcAft>
              <a:buNone/>
            </a:pPr>
            <a:r>
              <a:t/>
            </a:r>
            <a:endParaRPr sz="1700">
              <a:latin typeface="Work Sans"/>
              <a:ea typeface="Work Sans"/>
              <a:cs typeface="Work Sans"/>
              <a:sym typeface="Work Sans"/>
            </a:endParaRPr>
          </a:p>
          <a:p>
            <a:pPr indent="-336550" lvl="0" marL="457200"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Solution: </a:t>
            </a:r>
            <a:r>
              <a:rPr b="1" lang="en-US" sz="1700">
                <a:latin typeface="Work Sans"/>
                <a:ea typeface="Work Sans"/>
                <a:cs typeface="Work Sans"/>
                <a:sym typeface="Work Sans"/>
              </a:rPr>
              <a:t>The INT Marcostate!</a:t>
            </a:r>
            <a:endParaRPr b="1"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400">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The INT Macrostate</a:t>
            </a:r>
            <a:endParaRPr>
              <a:latin typeface="Work Sans"/>
              <a:ea typeface="Work Sans"/>
              <a:cs typeface="Work Sans"/>
              <a:sym typeface="Work Sans"/>
            </a:endParaRPr>
          </a:p>
        </p:txBody>
      </p:sp>
      <p:sp>
        <p:nvSpPr>
          <p:cNvPr id="325" name="Google Shape;325;p39"/>
          <p:cNvSpPr txBox="1"/>
          <p:nvPr/>
        </p:nvSpPr>
        <p:spPr>
          <a:xfrm>
            <a:off x="592775" y="1051625"/>
            <a:ext cx="4123200" cy="3328200"/>
          </a:xfrm>
          <a:prstGeom prst="rect">
            <a:avLst/>
          </a:prstGeom>
          <a:noFill/>
          <a:ln>
            <a:noFill/>
          </a:ln>
        </p:spPr>
        <p:txBody>
          <a:bodyPr anchorCtr="0" anchor="t" bIns="0" lIns="0" spcFirstLastPara="1" rIns="0" wrap="square" tIns="12700">
            <a:spAutoFit/>
          </a:bodyPr>
          <a:lstStyle/>
          <a:p>
            <a:pPr indent="-330200" lvl="0" marL="4572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How should we check if an interrupt occurs? </a:t>
            </a:r>
            <a:endParaRPr sz="1600">
              <a:latin typeface="Work Sans"/>
              <a:ea typeface="Work Sans"/>
              <a:cs typeface="Work Sans"/>
              <a:sym typeface="Work Sans"/>
            </a:endParaRPr>
          </a:p>
          <a:p>
            <a:pPr indent="-330200" lvl="0" marL="457200" marR="46990" rtl="0" algn="l">
              <a:lnSpc>
                <a:spcPct val="114999"/>
              </a:lnSpc>
              <a:spcBef>
                <a:spcPts val="0"/>
              </a:spcBef>
              <a:spcAft>
                <a:spcPts val="0"/>
              </a:spcAft>
              <a:buSzPts val="1600"/>
              <a:buFont typeface="Work Sans"/>
              <a:buChar char="●"/>
            </a:pPr>
            <a:r>
              <a:rPr b="1" lang="en-US" sz="1600">
                <a:latin typeface="Work Sans"/>
                <a:ea typeface="Work Sans"/>
                <a:cs typeface="Work Sans"/>
                <a:sym typeface="Work Sans"/>
              </a:rPr>
              <a:t>We can check if an interrupt has </a:t>
            </a:r>
            <a:r>
              <a:rPr b="1" lang="en-US" sz="1600">
                <a:latin typeface="Work Sans"/>
                <a:ea typeface="Work Sans"/>
                <a:cs typeface="Work Sans"/>
                <a:sym typeface="Work Sans"/>
              </a:rPr>
              <a:t>occurred</a:t>
            </a:r>
            <a:r>
              <a:rPr b="1" lang="en-US" sz="1600">
                <a:latin typeface="Work Sans"/>
                <a:ea typeface="Work Sans"/>
                <a:cs typeface="Work Sans"/>
                <a:sym typeface="Work Sans"/>
              </a:rPr>
              <a:t> after an instruction is finished executing</a:t>
            </a:r>
            <a:endParaRPr b="1" sz="1600">
              <a:latin typeface="Work Sans"/>
              <a:ea typeface="Work Sans"/>
              <a:cs typeface="Work Sans"/>
              <a:sym typeface="Work Sans"/>
            </a:endParaRPr>
          </a:p>
          <a:p>
            <a:pPr indent="-330200" lvl="2" marL="13716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If an interrupt has </a:t>
            </a:r>
            <a:r>
              <a:rPr lang="en-US" sz="1600">
                <a:latin typeface="Work Sans"/>
                <a:ea typeface="Work Sans"/>
                <a:cs typeface="Work Sans"/>
                <a:sym typeface="Work Sans"/>
              </a:rPr>
              <a:t>occurred</a:t>
            </a:r>
            <a:r>
              <a:rPr lang="en-US" sz="1600">
                <a:latin typeface="Work Sans"/>
                <a:ea typeface="Work Sans"/>
                <a:cs typeface="Work Sans"/>
                <a:sym typeface="Work Sans"/>
              </a:rPr>
              <a:t>, we jump to the INT macrostate, which goes to handle interrupts</a:t>
            </a:r>
            <a:endParaRPr sz="1600">
              <a:latin typeface="Work Sans"/>
              <a:ea typeface="Work Sans"/>
              <a:cs typeface="Work Sans"/>
              <a:sym typeface="Work Sans"/>
            </a:endParaRPr>
          </a:p>
          <a:p>
            <a:pPr indent="-330200" lvl="2" marL="13716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If not, then we continue to FETCH</a:t>
            </a:r>
            <a:endParaRPr sz="16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300">
              <a:latin typeface="Work Sans"/>
              <a:ea typeface="Work Sans"/>
              <a:cs typeface="Work Sans"/>
              <a:sym typeface="Work Sans"/>
            </a:endParaRPr>
          </a:p>
        </p:txBody>
      </p:sp>
      <p:pic>
        <p:nvPicPr>
          <p:cNvPr id="326" name="Google Shape;326;p39"/>
          <p:cNvPicPr preferRelativeResize="0"/>
          <p:nvPr/>
        </p:nvPicPr>
        <p:blipFill rotWithShape="1">
          <a:blip r:embed="rId3">
            <a:alphaModFix/>
          </a:blip>
          <a:srcRect b="0" l="0" r="0" t="0"/>
          <a:stretch/>
        </p:blipFill>
        <p:spPr>
          <a:xfrm>
            <a:off x="4850936" y="983258"/>
            <a:ext cx="4123317" cy="31769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592775" y="436600"/>
            <a:ext cx="6423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What goes on in the INT Macrostate?</a:t>
            </a:r>
            <a:endParaRPr>
              <a:latin typeface="Work Sans"/>
              <a:ea typeface="Work Sans"/>
              <a:cs typeface="Work Sans"/>
              <a:sym typeface="Work Sans"/>
            </a:endParaRPr>
          </a:p>
        </p:txBody>
      </p:sp>
      <p:sp>
        <p:nvSpPr>
          <p:cNvPr id="332" name="Google Shape;332;p40"/>
          <p:cNvSpPr txBox="1"/>
          <p:nvPr/>
        </p:nvSpPr>
        <p:spPr>
          <a:xfrm>
            <a:off x="592775" y="1051625"/>
            <a:ext cx="7659000" cy="2294700"/>
          </a:xfrm>
          <a:prstGeom prst="rect">
            <a:avLst/>
          </a:prstGeom>
          <a:noFill/>
          <a:ln>
            <a:noFill/>
          </a:ln>
        </p:spPr>
        <p:txBody>
          <a:bodyPr anchorCtr="0" anchor="t" bIns="0" lIns="0" spcFirstLastPara="1" rIns="0" wrap="square" tIns="12700">
            <a:spAutoFit/>
          </a:bodyPr>
          <a:lstStyle/>
          <a:p>
            <a:pPr indent="-330200" lvl="0" marL="4572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If an interrupt has </a:t>
            </a:r>
            <a:r>
              <a:rPr lang="en-US" sz="1600">
                <a:latin typeface="Work Sans"/>
                <a:ea typeface="Work Sans"/>
                <a:cs typeface="Work Sans"/>
                <a:sym typeface="Work Sans"/>
              </a:rPr>
              <a:t>occurred</a:t>
            </a:r>
            <a:r>
              <a:rPr lang="en-US" sz="1600">
                <a:latin typeface="Work Sans"/>
                <a:ea typeface="Work Sans"/>
                <a:cs typeface="Work Sans"/>
                <a:sym typeface="Work Sans"/>
              </a:rPr>
              <a:t>, we enter the INT Macrostate</a:t>
            </a:r>
            <a:endParaRPr sz="1600">
              <a:latin typeface="Work Sans"/>
              <a:ea typeface="Work Sans"/>
              <a:cs typeface="Work Sans"/>
              <a:sym typeface="Work Sans"/>
            </a:endParaRPr>
          </a:p>
          <a:p>
            <a:pPr indent="-330200" lvl="0" marL="457200" marR="46990" rtl="0" algn="l">
              <a:lnSpc>
                <a:spcPct val="114999"/>
              </a:lnSpc>
              <a:spcBef>
                <a:spcPts val="0"/>
              </a:spcBef>
              <a:spcAft>
                <a:spcPts val="0"/>
              </a:spcAft>
              <a:buSzPts val="1600"/>
              <a:buFont typeface="Work Sans"/>
              <a:buChar char="●"/>
            </a:pPr>
            <a:r>
              <a:rPr b="1" lang="en-US" sz="1600">
                <a:latin typeface="Work Sans"/>
                <a:ea typeface="Work Sans"/>
                <a:cs typeface="Work Sans"/>
                <a:sym typeface="Work Sans"/>
              </a:rPr>
              <a:t>During the INT Macrostate, we prepare our processor to jump to the interrupt handler.</a:t>
            </a:r>
            <a:endParaRPr b="1" sz="16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b="1" sz="300">
              <a:latin typeface="Work Sans"/>
              <a:ea typeface="Work Sans"/>
              <a:cs typeface="Work Sans"/>
              <a:sym typeface="Work Sans"/>
            </a:endParaRPr>
          </a:p>
          <a:p>
            <a:pPr indent="-330200" lvl="1" marL="9144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We do things like save the PC to $k0, save the previous Stack Mode onto the System Stack, and set the current Stack Mode to Kernel.</a:t>
            </a:r>
            <a:endParaRPr sz="1600">
              <a:latin typeface="Work Sans"/>
              <a:ea typeface="Work Sans"/>
              <a:cs typeface="Work Sans"/>
              <a:sym typeface="Work Sans"/>
            </a:endParaRPr>
          </a:p>
          <a:p>
            <a:pPr indent="-330200" lvl="1" marL="914400" marR="46990" rtl="0" algn="l">
              <a:lnSpc>
                <a:spcPct val="114999"/>
              </a:lnSpc>
              <a:spcBef>
                <a:spcPts val="0"/>
              </a:spcBef>
              <a:spcAft>
                <a:spcPts val="0"/>
              </a:spcAft>
              <a:buSzPts val="1600"/>
              <a:buFont typeface="Work Sans"/>
              <a:buChar char="○"/>
            </a:pPr>
            <a:r>
              <a:rPr lang="en-US" sz="1600">
                <a:solidFill>
                  <a:schemeClr val="dk1"/>
                </a:solidFill>
                <a:latin typeface="Work Sans"/>
                <a:ea typeface="Work Sans"/>
                <a:cs typeface="Work Sans"/>
                <a:sym typeface="Work Sans"/>
              </a:rPr>
              <a:t>Additionally w</a:t>
            </a:r>
            <a:r>
              <a:rPr lang="en-US" sz="1600">
                <a:solidFill>
                  <a:schemeClr val="dk1"/>
                </a:solidFill>
                <a:latin typeface="Work Sans"/>
                <a:ea typeface="Work Sans"/>
                <a:cs typeface="Work Sans"/>
                <a:sym typeface="Work Sans"/>
              </a:rPr>
              <a:t>e determine what type of interrupt has occurred, and where in memory is its handler program located</a:t>
            </a:r>
            <a:endParaRPr sz="1600">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592775" y="436600"/>
            <a:ext cx="6423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Vectors, the IVT, and the ETR</a:t>
            </a:r>
            <a:endParaRPr>
              <a:latin typeface="Work Sans"/>
              <a:ea typeface="Work Sans"/>
              <a:cs typeface="Work Sans"/>
              <a:sym typeface="Work Sans"/>
            </a:endParaRPr>
          </a:p>
        </p:txBody>
      </p:sp>
      <p:sp>
        <p:nvSpPr>
          <p:cNvPr id="338" name="Google Shape;338;p41"/>
          <p:cNvSpPr txBox="1"/>
          <p:nvPr/>
        </p:nvSpPr>
        <p:spPr>
          <a:xfrm>
            <a:off x="592775" y="1051625"/>
            <a:ext cx="7659000" cy="1958400"/>
          </a:xfrm>
          <a:prstGeom prst="rect">
            <a:avLst/>
          </a:prstGeom>
          <a:noFill/>
          <a:ln>
            <a:noFill/>
          </a:ln>
        </p:spPr>
        <p:txBody>
          <a:bodyPr anchorCtr="0" anchor="t" bIns="0" lIns="0" spcFirstLastPara="1" rIns="0" wrap="square" tIns="12700">
            <a:spAutoFit/>
          </a:bodyPr>
          <a:lstStyle/>
          <a:p>
            <a:pPr indent="-330200" lvl="0" marL="457200" marR="46990" rtl="0" algn="l">
              <a:lnSpc>
                <a:spcPct val="114999"/>
              </a:lnSpc>
              <a:spcBef>
                <a:spcPts val="0"/>
              </a:spcBef>
              <a:spcAft>
                <a:spcPts val="0"/>
              </a:spcAft>
              <a:buSzPts val="1600"/>
              <a:buFont typeface="Work Sans"/>
              <a:buChar char="●"/>
            </a:pPr>
            <a:r>
              <a:rPr lang="en-US" sz="1600">
                <a:latin typeface="Work Sans"/>
                <a:ea typeface="Work Sans"/>
                <a:cs typeface="Work Sans"/>
                <a:sym typeface="Work Sans"/>
              </a:rPr>
              <a:t>During the INT Macrostate, how do we </a:t>
            </a:r>
            <a:r>
              <a:rPr lang="en-US" sz="1600">
                <a:latin typeface="Work Sans"/>
                <a:ea typeface="Work Sans"/>
                <a:cs typeface="Work Sans"/>
                <a:sym typeface="Work Sans"/>
              </a:rPr>
              <a:t>determine what type of interrupt has occurred, and where in memory its handler program is located? </a:t>
            </a:r>
            <a:endParaRPr sz="1600">
              <a:latin typeface="Work Sans"/>
              <a:ea typeface="Work Sans"/>
              <a:cs typeface="Work Sans"/>
              <a:sym typeface="Work Sans"/>
            </a:endParaRPr>
          </a:p>
          <a:p>
            <a:pPr indent="-330200" lvl="0" marL="457200" marR="46990" rtl="0" algn="l">
              <a:lnSpc>
                <a:spcPct val="114999"/>
              </a:lnSpc>
              <a:spcBef>
                <a:spcPts val="0"/>
              </a:spcBef>
              <a:spcAft>
                <a:spcPts val="0"/>
              </a:spcAft>
              <a:buSzPts val="1600"/>
              <a:buFont typeface="Work Sans"/>
              <a:buChar char="●"/>
            </a:pPr>
            <a:r>
              <a:rPr b="1" lang="en-US" sz="1600">
                <a:latin typeface="Work Sans"/>
                <a:ea typeface="Work Sans"/>
                <a:cs typeface="Work Sans"/>
                <a:sym typeface="Work Sans"/>
              </a:rPr>
              <a:t>Solution</a:t>
            </a:r>
            <a:r>
              <a:rPr lang="en-US" sz="1600">
                <a:latin typeface="Work Sans"/>
                <a:ea typeface="Work Sans"/>
                <a:cs typeface="Work Sans"/>
                <a:sym typeface="Work Sans"/>
              </a:rPr>
              <a:t>: We can assign each interrupt some </a:t>
            </a:r>
            <a:r>
              <a:rPr i="1" lang="en-US" sz="1600">
                <a:latin typeface="Work Sans"/>
                <a:ea typeface="Work Sans"/>
                <a:cs typeface="Work Sans"/>
                <a:sym typeface="Work Sans"/>
              </a:rPr>
              <a:t>unique number</a:t>
            </a:r>
            <a:r>
              <a:rPr lang="en-US" sz="1600">
                <a:latin typeface="Work Sans"/>
                <a:ea typeface="Work Sans"/>
                <a:cs typeface="Work Sans"/>
                <a:sym typeface="Work Sans"/>
              </a:rPr>
              <a:t>, then have some kind of </a:t>
            </a:r>
            <a:r>
              <a:rPr i="1" lang="en-US" sz="1600">
                <a:latin typeface="Work Sans"/>
                <a:ea typeface="Work Sans"/>
                <a:cs typeface="Work Sans"/>
                <a:sym typeface="Work Sans"/>
              </a:rPr>
              <a:t>table </a:t>
            </a:r>
            <a:r>
              <a:rPr lang="en-US" sz="1600">
                <a:latin typeface="Work Sans"/>
                <a:ea typeface="Work Sans"/>
                <a:cs typeface="Work Sans"/>
                <a:sym typeface="Work Sans"/>
              </a:rPr>
              <a:t>that links each number to its handler program!</a:t>
            </a:r>
            <a:endParaRPr sz="1600">
              <a:latin typeface="Work Sans"/>
              <a:ea typeface="Work Sans"/>
              <a:cs typeface="Work Sans"/>
              <a:sym typeface="Work Sans"/>
            </a:endParaRPr>
          </a:p>
          <a:p>
            <a:pPr indent="0" lvl="0" marL="914400" marR="46990" rtl="0" algn="l">
              <a:lnSpc>
                <a:spcPct val="114999"/>
              </a:lnSpc>
              <a:spcBef>
                <a:spcPts val="0"/>
              </a:spcBef>
              <a:spcAft>
                <a:spcPts val="0"/>
              </a:spcAft>
              <a:buNone/>
            </a:pPr>
            <a:r>
              <a:t/>
            </a:r>
            <a:endParaRPr sz="16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600">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592775" y="436600"/>
            <a:ext cx="6423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Vectors, the IVT, and the ETR</a:t>
            </a:r>
            <a:endParaRPr>
              <a:latin typeface="Work Sans"/>
              <a:ea typeface="Work Sans"/>
              <a:cs typeface="Work Sans"/>
              <a:sym typeface="Work Sans"/>
            </a:endParaRPr>
          </a:p>
        </p:txBody>
      </p:sp>
      <p:sp>
        <p:nvSpPr>
          <p:cNvPr id="344" name="Google Shape;344;p42"/>
          <p:cNvSpPr txBox="1"/>
          <p:nvPr/>
        </p:nvSpPr>
        <p:spPr>
          <a:xfrm>
            <a:off x="645675" y="1021375"/>
            <a:ext cx="7956600" cy="3728400"/>
          </a:xfrm>
          <a:prstGeom prst="rect">
            <a:avLst/>
          </a:prstGeom>
          <a:noFill/>
          <a:ln>
            <a:noFill/>
          </a:ln>
        </p:spPr>
        <p:txBody>
          <a:bodyPr anchorCtr="0" anchor="t" bIns="0" lIns="0" spcFirstLastPara="1" rIns="0" wrap="square" tIns="12700">
            <a:spAutoFit/>
          </a:bodyPr>
          <a:lstStyle/>
          <a:p>
            <a:pPr indent="0" lvl="0" marL="0" marR="46990" rtl="0" algn="l">
              <a:lnSpc>
                <a:spcPct val="114999"/>
              </a:lnSpc>
              <a:spcBef>
                <a:spcPts val="0"/>
              </a:spcBef>
              <a:spcAft>
                <a:spcPts val="0"/>
              </a:spcAft>
              <a:buNone/>
            </a:pPr>
            <a:r>
              <a:rPr b="1" lang="en-US" sz="1600">
                <a:latin typeface="Work Sans"/>
                <a:ea typeface="Work Sans"/>
                <a:cs typeface="Work Sans"/>
                <a:sym typeface="Work Sans"/>
              </a:rPr>
              <a:t>1)</a:t>
            </a:r>
            <a:r>
              <a:rPr lang="en-US" sz="1600">
                <a:latin typeface="Work Sans"/>
                <a:ea typeface="Work Sans"/>
                <a:cs typeface="Work Sans"/>
                <a:sym typeface="Work Sans"/>
              </a:rPr>
              <a:t> Each interrupt is assigned a unique number, called a </a:t>
            </a:r>
            <a:r>
              <a:rPr b="1" lang="en-US" sz="1600">
                <a:latin typeface="Work Sans"/>
                <a:ea typeface="Work Sans"/>
                <a:cs typeface="Work Sans"/>
                <a:sym typeface="Work Sans"/>
              </a:rPr>
              <a:t>vector</a:t>
            </a:r>
            <a:r>
              <a:rPr lang="en-US" sz="1600">
                <a:latin typeface="Work Sans"/>
                <a:ea typeface="Work Sans"/>
                <a:cs typeface="Work Sans"/>
                <a:sym typeface="Work Sans"/>
              </a:rPr>
              <a:t>.</a:t>
            </a:r>
            <a:endParaRPr sz="1600">
              <a:latin typeface="Work Sans"/>
              <a:ea typeface="Work Sans"/>
              <a:cs typeface="Work Sans"/>
              <a:sym typeface="Work Sans"/>
            </a:endParaRPr>
          </a:p>
          <a:p>
            <a:pPr indent="-317500" lvl="0" marL="914400" marR="46990" rtl="0" algn="l">
              <a:lnSpc>
                <a:spcPct val="114999"/>
              </a:lnSpc>
              <a:spcBef>
                <a:spcPts val="0"/>
              </a:spcBef>
              <a:spcAft>
                <a:spcPts val="0"/>
              </a:spcAft>
              <a:buClr>
                <a:srgbClr val="434343"/>
              </a:buClr>
              <a:buSzPts val="1400"/>
              <a:buFont typeface="Work Sans"/>
              <a:buChar char="●"/>
            </a:pPr>
            <a:r>
              <a:rPr lang="en-US">
                <a:solidFill>
                  <a:srgbClr val="434343"/>
                </a:solidFill>
                <a:latin typeface="Work Sans"/>
                <a:ea typeface="Work Sans"/>
                <a:cs typeface="Work Sans"/>
                <a:sym typeface="Work Sans"/>
              </a:rPr>
              <a:t>You can think of a vector as an interrupt’s ID number</a:t>
            </a:r>
            <a:endParaRPr>
              <a:solidFill>
                <a:srgbClr val="434343"/>
              </a:solidFill>
              <a:latin typeface="Work Sans"/>
              <a:ea typeface="Work Sans"/>
              <a:cs typeface="Work Sans"/>
              <a:sym typeface="Work Sans"/>
            </a:endParaRPr>
          </a:p>
          <a:p>
            <a:pPr indent="-317500" lvl="0" marL="914400" marR="46990" rtl="0" algn="l">
              <a:lnSpc>
                <a:spcPct val="114999"/>
              </a:lnSpc>
              <a:spcBef>
                <a:spcPts val="0"/>
              </a:spcBef>
              <a:spcAft>
                <a:spcPts val="0"/>
              </a:spcAft>
              <a:buClr>
                <a:srgbClr val="434343"/>
              </a:buClr>
              <a:buSzPts val="1400"/>
              <a:buFont typeface="Work Sans"/>
              <a:buChar char="●"/>
            </a:pPr>
            <a:r>
              <a:rPr lang="en-US">
                <a:solidFill>
                  <a:srgbClr val="434343"/>
                </a:solidFill>
                <a:latin typeface="Work Sans"/>
                <a:ea typeface="Work Sans"/>
                <a:cs typeface="Work Sans"/>
                <a:sym typeface="Work Sans"/>
              </a:rPr>
              <a:t>When an interrupt occurs, it gives its vector to the processor</a:t>
            </a:r>
            <a:endParaRPr>
              <a:solidFill>
                <a:srgbClr val="434343"/>
              </a:solidFill>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600">
              <a:latin typeface="Work Sans"/>
              <a:ea typeface="Work Sans"/>
              <a:cs typeface="Work Sans"/>
              <a:sym typeface="Work Sans"/>
            </a:endParaRPr>
          </a:p>
          <a:p>
            <a:pPr indent="0" lvl="0" marL="0" marR="46990" rtl="0" algn="l">
              <a:lnSpc>
                <a:spcPct val="114999"/>
              </a:lnSpc>
              <a:spcBef>
                <a:spcPts val="0"/>
              </a:spcBef>
              <a:spcAft>
                <a:spcPts val="0"/>
              </a:spcAft>
              <a:buNone/>
            </a:pPr>
            <a:r>
              <a:rPr b="1" lang="en-US" sz="1600">
                <a:latin typeface="Work Sans"/>
                <a:ea typeface="Work Sans"/>
                <a:cs typeface="Work Sans"/>
                <a:sym typeface="Work Sans"/>
              </a:rPr>
              <a:t>2)</a:t>
            </a:r>
            <a:r>
              <a:rPr lang="en-US" sz="1600">
                <a:latin typeface="Work Sans"/>
                <a:ea typeface="Work Sans"/>
                <a:cs typeface="Work Sans"/>
                <a:sym typeface="Work Sans"/>
              </a:rPr>
              <a:t> When the processor receives an interrupt’s vector, it places it in an </a:t>
            </a:r>
            <a:r>
              <a:rPr b="1" lang="en-US" sz="1600">
                <a:latin typeface="Work Sans"/>
                <a:ea typeface="Work Sans"/>
                <a:cs typeface="Work Sans"/>
                <a:sym typeface="Work Sans"/>
              </a:rPr>
              <a:t>Exception/Trap Register (ETR)</a:t>
            </a:r>
            <a:r>
              <a:rPr lang="en-US" sz="1600">
                <a:latin typeface="Work Sans"/>
                <a:ea typeface="Work Sans"/>
                <a:cs typeface="Work Sans"/>
                <a:sym typeface="Work Sans"/>
              </a:rPr>
              <a:t>, where its temporarily held.</a:t>
            </a:r>
            <a:endParaRPr sz="16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600">
              <a:latin typeface="Work Sans"/>
              <a:ea typeface="Work Sans"/>
              <a:cs typeface="Work Sans"/>
              <a:sym typeface="Work Sans"/>
            </a:endParaRPr>
          </a:p>
          <a:p>
            <a:pPr indent="0" lvl="0" marL="0" marR="46990" rtl="0" algn="l">
              <a:lnSpc>
                <a:spcPct val="114999"/>
              </a:lnSpc>
              <a:spcBef>
                <a:spcPts val="0"/>
              </a:spcBef>
              <a:spcAft>
                <a:spcPts val="0"/>
              </a:spcAft>
              <a:buNone/>
            </a:pPr>
            <a:r>
              <a:rPr b="1" lang="en-US" sz="1600">
                <a:latin typeface="Work Sans"/>
                <a:ea typeface="Work Sans"/>
                <a:cs typeface="Work Sans"/>
                <a:sym typeface="Work Sans"/>
              </a:rPr>
              <a:t>3)</a:t>
            </a:r>
            <a:r>
              <a:rPr lang="en-US" sz="1600">
                <a:latin typeface="Work Sans"/>
                <a:ea typeface="Work Sans"/>
                <a:cs typeface="Work Sans"/>
                <a:sym typeface="Work Sans"/>
              </a:rPr>
              <a:t> The processor then takes the vector from the ETR and uses it to index into the </a:t>
            </a:r>
            <a:r>
              <a:rPr b="1" lang="en-US" sz="1600">
                <a:latin typeface="Work Sans"/>
                <a:ea typeface="Work Sans"/>
                <a:cs typeface="Work Sans"/>
                <a:sym typeface="Work Sans"/>
              </a:rPr>
              <a:t>Interrupt Vector Table (IVT)</a:t>
            </a:r>
            <a:endParaRPr b="1" sz="1600">
              <a:latin typeface="Work Sans"/>
              <a:ea typeface="Work Sans"/>
              <a:cs typeface="Work Sans"/>
              <a:sym typeface="Work Sans"/>
            </a:endParaRPr>
          </a:p>
          <a:p>
            <a:pPr indent="-317500" lvl="0" marL="457200" marR="46990" rtl="0" algn="l">
              <a:lnSpc>
                <a:spcPct val="114999"/>
              </a:lnSpc>
              <a:spcBef>
                <a:spcPts val="0"/>
              </a:spcBef>
              <a:spcAft>
                <a:spcPts val="0"/>
              </a:spcAft>
              <a:buClr>
                <a:srgbClr val="434343"/>
              </a:buClr>
              <a:buSzPts val="1400"/>
              <a:buFont typeface="Work Sans"/>
              <a:buChar char="●"/>
            </a:pPr>
            <a:r>
              <a:rPr lang="en-US">
                <a:solidFill>
                  <a:srgbClr val="434343"/>
                </a:solidFill>
                <a:latin typeface="Work Sans"/>
                <a:ea typeface="Work Sans"/>
                <a:cs typeface="Work Sans"/>
                <a:sym typeface="Work Sans"/>
              </a:rPr>
              <a:t>The IVT is a region in memory that maps each interrupt’s vector to its handler’s address. You can think: Handler address for interrupt = IVT[vector]</a:t>
            </a:r>
            <a:endParaRPr>
              <a:solidFill>
                <a:srgbClr val="434343"/>
              </a:solidFill>
              <a:latin typeface="Work Sans"/>
              <a:ea typeface="Work Sans"/>
              <a:cs typeface="Work Sans"/>
              <a:sym typeface="Work Sans"/>
            </a:endParaRPr>
          </a:p>
          <a:p>
            <a:pPr indent="-317500" lvl="0" marL="457200" marR="46990" rtl="0" algn="l">
              <a:lnSpc>
                <a:spcPct val="114999"/>
              </a:lnSpc>
              <a:spcBef>
                <a:spcPts val="0"/>
              </a:spcBef>
              <a:spcAft>
                <a:spcPts val="0"/>
              </a:spcAft>
              <a:buClr>
                <a:srgbClr val="434343"/>
              </a:buClr>
              <a:buSzPts val="1400"/>
              <a:buFont typeface="Work Sans"/>
              <a:buChar char="●"/>
            </a:pPr>
            <a:r>
              <a:rPr lang="en-US">
                <a:solidFill>
                  <a:srgbClr val="434343"/>
                </a:solidFill>
                <a:latin typeface="Work Sans"/>
                <a:ea typeface="Work Sans"/>
                <a:cs typeface="Work Sans"/>
                <a:sym typeface="Work Sans"/>
              </a:rPr>
              <a:t>From here, the handler address can be placed in the PC to make the processor jump to the handler.</a:t>
            </a:r>
            <a:endParaRPr>
              <a:solidFill>
                <a:srgbClr val="434343"/>
              </a:solidFill>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600">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nvSpPr>
        <p:spPr>
          <a:xfrm>
            <a:off x="68000" y="1512175"/>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latin typeface="Source Code Pro"/>
                <a:ea typeface="Source Code Pro"/>
                <a:cs typeface="Source Code Pro"/>
                <a:sym typeface="Source Code Pro"/>
              </a:rPr>
              <a:t>Discontinuity Detected</a:t>
            </a:r>
            <a:endParaRPr b="1" sz="1300">
              <a:latin typeface="Source Code Pro"/>
              <a:ea typeface="Source Code Pro"/>
              <a:cs typeface="Source Code Pro"/>
              <a:sym typeface="Source Code Pro"/>
            </a:endParaRPr>
          </a:p>
          <a:p>
            <a:pPr indent="0" lvl="0" marL="0" rtl="0" algn="ctr">
              <a:spcBef>
                <a:spcPts val="0"/>
              </a:spcBef>
              <a:spcAft>
                <a:spcPts val="0"/>
              </a:spcAft>
              <a:buNone/>
            </a:pPr>
            <a:r>
              <a:rPr b="1" lang="en-US" sz="4000">
                <a:solidFill>
                  <a:srgbClr val="FF0000"/>
                </a:solidFill>
                <a:latin typeface="Calibri"/>
                <a:ea typeface="Calibri"/>
                <a:cs typeface="Calibri"/>
                <a:sym typeface="Calibri"/>
              </a:rPr>
              <a:t>!</a:t>
            </a:r>
            <a:endParaRPr b="1" sz="4000">
              <a:solidFill>
                <a:srgbClr val="FF0000"/>
              </a:solidFill>
              <a:latin typeface="Calibri"/>
              <a:ea typeface="Calibri"/>
              <a:cs typeface="Calibri"/>
              <a:sym typeface="Calibri"/>
            </a:endParaRPr>
          </a:p>
        </p:txBody>
      </p:sp>
      <p:sp>
        <p:nvSpPr>
          <p:cNvPr id="350" name="Google Shape;350;p43"/>
          <p:cNvSpPr txBox="1"/>
          <p:nvPr/>
        </p:nvSpPr>
        <p:spPr>
          <a:xfrm>
            <a:off x="1882175" y="1512175"/>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Source Code Pro"/>
                <a:ea typeface="Source Code Pro"/>
                <a:cs typeface="Source Code Pro"/>
                <a:sym typeface="Source Code Pro"/>
              </a:rPr>
              <a:t>Vector of the interrupt placed in the ETR</a:t>
            </a:r>
            <a:endParaRPr sz="1200">
              <a:latin typeface="Source Code Pro"/>
              <a:ea typeface="Source Code Pro"/>
              <a:cs typeface="Source Code Pro"/>
              <a:sym typeface="Source Code Pro"/>
            </a:endParaRPr>
          </a:p>
          <a:p>
            <a:pPr indent="0" lvl="0" marL="0" rtl="0" algn="ctr">
              <a:spcBef>
                <a:spcPts val="0"/>
              </a:spcBef>
              <a:spcAft>
                <a:spcPts val="0"/>
              </a:spcAft>
              <a:buNone/>
            </a:pPr>
            <a:r>
              <a:t/>
            </a:r>
            <a:endParaRPr b="1" sz="4000">
              <a:latin typeface="Calibri"/>
              <a:ea typeface="Calibri"/>
              <a:cs typeface="Calibri"/>
              <a:sym typeface="Calibri"/>
            </a:endParaRPr>
          </a:p>
        </p:txBody>
      </p:sp>
      <p:sp>
        <p:nvSpPr>
          <p:cNvPr id="351" name="Google Shape;351;p43"/>
          <p:cNvSpPr txBox="1"/>
          <p:nvPr/>
        </p:nvSpPr>
        <p:spPr>
          <a:xfrm>
            <a:off x="3741750" y="1509963"/>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Source Code Pro"/>
                <a:ea typeface="Source Code Pro"/>
                <a:cs typeface="Source Code Pro"/>
                <a:sym typeface="Source Code Pro"/>
              </a:rPr>
              <a:t>Vector used to look up address of the handler in the IVT</a:t>
            </a:r>
            <a:endParaRPr sz="1200">
              <a:latin typeface="Source Code Pro"/>
              <a:ea typeface="Source Code Pro"/>
              <a:cs typeface="Source Code Pro"/>
              <a:sym typeface="Source Code Pro"/>
            </a:endParaRPr>
          </a:p>
          <a:p>
            <a:pPr indent="0" lvl="0" marL="0" rtl="0" algn="ctr">
              <a:spcBef>
                <a:spcPts val="0"/>
              </a:spcBef>
              <a:spcAft>
                <a:spcPts val="0"/>
              </a:spcAft>
              <a:buNone/>
            </a:pPr>
            <a:r>
              <a:t/>
            </a:r>
            <a:endParaRPr b="1" sz="4000">
              <a:latin typeface="Calibri"/>
              <a:ea typeface="Calibri"/>
              <a:cs typeface="Calibri"/>
              <a:sym typeface="Calibri"/>
            </a:endParaRPr>
          </a:p>
        </p:txBody>
      </p:sp>
      <p:sp>
        <p:nvSpPr>
          <p:cNvPr id="352" name="Google Shape;352;p43"/>
          <p:cNvSpPr txBox="1"/>
          <p:nvPr/>
        </p:nvSpPr>
        <p:spPr>
          <a:xfrm>
            <a:off x="5547975" y="1512175"/>
            <a:ext cx="17508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latin typeface="Source Code Pro"/>
                <a:ea typeface="Source Code Pro"/>
                <a:cs typeface="Source Code Pro"/>
                <a:sym typeface="Source Code Pro"/>
              </a:rPr>
              <a:t>Processor saves PC to $k0, prepares for handler, then jumps to handler.</a:t>
            </a:r>
            <a:endParaRPr sz="1200">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t/>
            </a:r>
            <a:endParaRPr sz="1200">
              <a:latin typeface="Source Code Pro"/>
              <a:ea typeface="Source Code Pro"/>
              <a:cs typeface="Source Code Pro"/>
              <a:sym typeface="Source Code Pro"/>
            </a:endParaRPr>
          </a:p>
          <a:p>
            <a:pPr indent="0" lvl="0" marL="0" rtl="0" algn="ctr">
              <a:spcBef>
                <a:spcPts val="0"/>
              </a:spcBef>
              <a:spcAft>
                <a:spcPts val="0"/>
              </a:spcAft>
              <a:buNone/>
            </a:pPr>
            <a:r>
              <a:t/>
            </a:r>
            <a:endParaRPr sz="1200">
              <a:latin typeface="Source Code Pro"/>
              <a:ea typeface="Source Code Pro"/>
              <a:cs typeface="Source Code Pro"/>
              <a:sym typeface="Source Code Pro"/>
            </a:endParaRPr>
          </a:p>
          <a:p>
            <a:pPr indent="0" lvl="0" marL="0" rtl="0" algn="ctr">
              <a:spcBef>
                <a:spcPts val="0"/>
              </a:spcBef>
              <a:spcAft>
                <a:spcPts val="0"/>
              </a:spcAft>
              <a:buNone/>
            </a:pPr>
            <a:r>
              <a:t/>
            </a:r>
            <a:endParaRPr b="1" sz="3900">
              <a:latin typeface="Calibri"/>
              <a:ea typeface="Calibri"/>
              <a:cs typeface="Calibri"/>
              <a:sym typeface="Calibri"/>
            </a:endParaRPr>
          </a:p>
        </p:txBody>
      </p:sp>
      <p:sp>
        <p:nvSpPr>
          <p:cNvPr id="353" name="Google Shape;353;p43"/>
          <p:cNvSpPr txBox="1"/>
          <p:nvPr/>
        </p:nvSpPr>
        <p:spPr>
          <a:xfrm>
            <a:off x="7441600" y="1578150"/>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latin typeface="Source Code Pro"/>
                <a:ea typeface="Source Code Pro"/>
                <a:cs typeface="Source Code Pro"/>
                <a:sym typeface="Source Code Pro"/>
              </a:rPr>
              <a:t>handler starts executing</a:t>
            </a:r>
            <a:endParaRPr b="1" sz="1300">
              <a:latin typeface="Source Code Pro"/>
              <a:ea typeface="Source Code Pro"/>
              <a:cs typeface="Source Code Pro"/>
              <a:sym typeface="Source Code Pro"/>
            </a:endParaRPr>
          </a:p>
          <a:p>
            <a:pPr indent="0" lvl="0" marL="0" rtl="0" algn="ctr">
              <a:spcBef>
                <a:spcPts val="0"/>
              </a:spcBef>
              <a:spcAft>
                <a:spcPts val="0"/>
              </a:spcAft>
              <a:buNone/>
            </a:pPr>
            <a:r>
              <a:rPr b="1" lang="en-US" sz="3100">
                <a:solidFill>
                  <a:srgbClr val="6AA84F"/>
                </a:solidFill>
                <a:latin typeface="Source Code Pro"/>
                <a:ea typeface="Source Code Pro"/>
                <a:cs typeface="Source Code Pro"/>
                <a:sym typeface="Source Code Pro"/>
              </a:rPr>
              <a:t>✔</a:t>
            </a:r>
            <a:endParaRPr b="1" sz="3100">
              <a:solidFill>
                <a:srgbClr val="6AA84F"/>
              </a:solidFill>
              <a:latin typeface="Source Code Pro"/>
              <a:ea typeface="Source Code Pro"/>
              <a:cs typeface="Source Code Pro"/>
              <a:sym typeface="Source Code Pro"/>
            </a:endParaRPr>
          </a:p>
          <a:p>
            <a:pPr indent="0" lvl="0" marL="0" rtl="0" algn="ctr">
              <a:spcBef>
                <a:spcPts val="0"/>
              </a:spcBef>
              <a:spcAft>
                <a:spcPts val="0"/>
              </a:spcAft>
              <a:buNone/>
            </a:pPr>
            <a:r>
              <a:t/>
            </a:r>
            <a:endParaRPr sz="1300">
              <a:latin typeface="Source Code Pro"/>
              <a:ea typeface="Source Code Pro"/>
              <a:cs typeface="Source Code Pro"/>
              <a:sym typeface="Source Code Pro"/>
            </a:endParaRPr>
          </a:p>
          <a:p>
            <a:pPr indent="0" lvl="0" marL="0" rtl="0" algn="ctr">
              <a:spcBef>
                <a:spcPts val="0"/>
              </a:spcBef>
              <a:spcAft>
                <a:spcPts val="0"/>
              </a:spcAft>
              <a:buNone/>
            </a:pPr>
            <a:r>
              <a:t/>
            </a:r>
            <a:endParaRPr sz="1300">
              <a:latin typeface="Source Code Pro"/>
              <a:ea typeface="Source Code Pro"/>
              <a:cs typeface="Source Code Pro"/>
              <a:sym typeface="Source Code Pro"/>
            </a:endParaRPr>
          </a:p>
          <a:p>
            <a:pPr indent="0" lvl="0" marL="0" rtl="0" algn="ctr">
              <a:spcBef>
                <a:spcPts val="0"/>
              </a:spcBef>
              <a:spcAft>
                <a:spcPts val="0"/>
              </a:spcAft>
              <a:buNone/>
            </a:pPr>
            <a:r>
              <a:t/>
            </a:r>
            <a:endParaRPr b="1" sz="4000">
              <a:latin typeface="Calibri"/>
              <a:ea typeface="Calibri"/>
              <a:cs typeface="Calibri"/>
              <a:sym typeface="Calibri"/>
            </a:endParaRPr>
          </a:p>
        </p:txBody>
      </p:sp>
      <p:sp>
        <p:nvSpPr>
          <p:cNvPr id="354" name="Google Shape;354;p43"/>
          <p:cNvSpPr/>
          <p:nvPr/>
        </p:nvSpPr>
        <p:spPr>
          <a:xfrm>
            <a:off x="2086375" y="2495025"/>
            <a:ext cx="1220700" cy="285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1155CC"/>
                </a:solidFill>
                <a:latin typeface="Source Code Pro"/>
                <a:ea typeface="Source Code Pro"/>
                <a:cs typeface="Source Code Pro"/>
                <a:sym typeface="Source Code Pro"/>
              </a:rPr>
              <a:t>x0107</a:t>
            </a:r>
            <a:endParaRPr b="1">
              <a:solidFill>
                <a:srgbClr val="1155CC"/>
              </a:solidFill>
              <a:latin typeface="Source Code Pro"/>
              <a:ea typeface="Source Code Pro"/>
              <a:cs typeface="Source Code Pro"/>
              <a:sym typeface="Source Code Pro"/>
            </a:endParaRPr>
          </a:p>
        </p:txBody>
      </p:sp>
      <p:sp>
        <p:nvSpPr>
          <p:cNvPr id="355" name="Google Shape;355;p43"/>
          <p:cNvSpPr/>
          <p:nvPr/>
        </p:nvSpPr>
        <p:spPr>
          <a:xfrm>
            <a:off x="3898300" y="2984325"/>
            <a:ext cx="659400" cy="200400"/>
          </a:xfrm>
          <a:prstGeom prst="rect">
            <a:avLst/>
          </a:prstGeom>
          <a:solidFill>
            <a:srgbClr val="CEE1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1155CC"/>
                </a:solidFill>
                <a:latin typeface="Source Code Pro"/>
                <a:ea typeface="Source Code Pro"/>
                <a:cs typeface="Source Code Pro"/>
                <a:sym typeface="Source Code Pro"/>
              </a:rPr>
              <a:t>x0107</a:t>
            </a:r>
            <a:endParaRPr b="1" sz="1200">
              <a:solidFill>
                <a:srgbClr val="1155CC"/>
              </a:solidFill>
              <a:latin typeface="Source Code Pro"/>
              <a:ea typeface="Source Code Pro"/>
              <a:cs typeface="Source Code Pro"/>
              <a:sym typeface="Source Code Pro"/>
            </a:endParaRPr>
          </a:p>
        </p:txBody>
      </p:sp>
      <p:sp>
        <p:nvSpPr>
          <p:cNvPr id="356" name="Google Shape;356;p43"/>
          <p:cNvSpPr/>
          <p:nvPr/>
        </p:nvSpPr>
        <p:spPr>
          <a:xfrm>
            <a:off x="4557700" y="2984325"/>
            <a:ext cx="659400" cy="200400"/>
          </a:xfrm>
          <a:prstGeom prst="rect">
            <a:avLst/>
          </a:prstGeom>
          <a:solidFill>
            <a:srgbClr val="CEE1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38761D"/>
                </a:solidFill>
                <a:latin typeface="Source Code Pro"/>
                <a:ea typeface="Source Code Pro"/>
                <a:cs typeface="Source Code Pro"/>
                <a:sym typeface="Source Code Pro"/>
              </a:rPr>
              <a:t>x7621</a:t>
            </a:r>
            <a:endParaRPr b="1" sz="1200">
              <a:solidFill>
                <a:srgbClr val="38761D"/>
              </a:solidFill>
              <a:latin typeface="Source Code Pro"/>
              <a:ea typeface="Source Code Pro"/>
              <a:cs typeface="Source Code Pro"/>
              <a:sym typeface="Source Code Pro"/>
            </a:endParaRPr>
          </a:p>
        </p:txBody>
      </p:sp>
      <p:sp>
        <p:nvSpPr>
          <p:cNvPr id="357" name="Google Shape;357;p43"/>
          <p:cNvSpPr/>
          <p:nvPr/>
        </p:nvSpPr>
        <p:spPr>
          <a:xfrm>
            <a:off x="3898300" y="31846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x0108</a:t>
            </a:r>
            <a:endParaRPr b="1" sz="1100">
              <a:solidFill>
                <a:srgbClr val="B7B7B7"/>
              </a:solidFill>
              <a:latin typeface="Source Code Pro"/>
              <a:ea typeface="Source Code Pro"/>
              <a:cs typeface="Source Code Pro"/>
              <a:sym typeface="Source Code Pro"/>
            </a:endParaRPr>
          </a:p>
        </p:txBody>
      </p:sp>
      <p:sp>
        <p:nvSpPr>
          <p:cNvPr id="358" name="Google Shape;358;p43"/>
          <p:cNvSpPr/>
          <p:nvPr/>
        </p:nvSpPr>
        <p:spPr>
          <a:xfrm>
            <a:off x="4557700" y="31846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x8390</a:t>
            </a:r>
            <a:endParaRPr b="1" sz="1100">
              <a:solidFill>
                <a:srgbClr val="B7B7B7"/>
              </a:solidFill>
              <a:latin typeface="Source Code Pro"/>
              <a:ea typeface="Source Code Pro"/>
              <a:cs typeface="Source Code Pro"/>
              <a:sym typeface="Source Code Pro"/>
            </a:endParaRPr>
          </a:p>
        </p:txBody>
      </p:sp>
      <p:sp>
        <p:nvSpPr>
          <p:cNvPr id="359" name="Google Shape;359;p43"/>
          <p:cNvSpPr/>
          <p:nvPr/>
        </p:nvSpPr>
        <p:spPr>
          <a:xfrm>
            <a:off x="3898300" y="33849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x0109</a:t>
            </a:r>
            <a:endParaRPr b="1" sz="1100">
              <a:solidFill>
                <a:srgbClr val="B7B7B7"/>
              </a:solidFill>
              <a:latin typeface="Source Code Pro"/>
              <a:ea typeface="Source Code Pro"/>
              <a:cs typeface="Source Code Pro"/>
              <a:sym typeface="Source Code Pro"/>
            </a:endParaRPr>
          </a:p>
        </p:txBody>
      </p:sp>
      <p:sp>
        <p:nvSpPr>
          <p:cNvPr id="360" name="Google Shape;360;p43"/>
          <p:cNvSpPr/>
          <p:nvPr/>
        </p:nvSpPr>
        <p:spPr>
          <a:xfrm>
            <a:off x="4557700" y="33849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x7775</a:t>
            </a:r>
            <a:endParaRPr b="1" sz="1100">
              <a:solidFill>
                <a:srgbClr val="B7B7B7"/>
              </a:solidFill>
              <a:latin typeface="Source Code Pro"/>
              <a:ea typeface="Source Code Pro"/>
              <a:cs typeface="Source Code Pro"/>
              <a:sym typeface="Source Code Pro"/>
            </a:endParaRPr>
          </a:p>
        </p:txBody>
      </p:sp>
      <p:sp>
        <p:nvSpPr>
          <p:cNvPr id="361" name="Google Shape;361;p43"/>
          <p:cNvSpPr/>
          <p:nvPr/>
        </p:nvSpPr>
        <p:spPr>
          <a:xfrm>
            <a:off x="3898300" y="35852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x010A</a:t>
            </a:r>
            <a:endParaRPr b="1" sz="1100">
              <a:solidFill>
                <a:srgbClr val="B7B7B7"/>
              </a:solidFill>
              <a:latin typeface="Source Code Pro"/>
              <a:ea typeface="Source Code Pro"/>
              <a:cs typeface="Source Code Pro"/>
              <a:sym typeface="Source Code Pro"/>
            </a:endParaRPr>
          </a:p>
        </p:txBody>
      </p:sp>
      <p:sp>
        <p:nvSpPr>
          <p:cNvPr id="362" name="Google Shape;362;p43"/>
          <p:cNvSpPr/>
          <p:nvPr/>
        </p:nvSpPr>
        <p:spPr>
          <a:xfrm>
            <a:off x="4557700" y="35852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x9873</a:t>
            </a:r>
            <a:endParaRPr b="1" sz="1100">
              <a:solidFill>
                <a:srgbClr val="B7B7B7"/>
              </a:solidFill>
              <a:latin typeface="Source Code Pro"/>
              <a:ea typeface="Source Code Pro"/>
              <a:cs typeface="Source Code Pro"/>
              <a:sym typeface="Source Code Pro"/>
            </a:endParaRPr>
          </a:p>
        </p:txBody>
      </p:sp>
      <p:sp>
        <p:nvSpPr>
          <p:cNvPr id="363" name="Google Shape;363;p43"/>
          <p:cNvSpPr/>
          <p:nvPr/>
        </p:nvSpPr>
        <p:spPr>
          <a:xfrm>
            <a:off x="3898300" y="25837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x0105</a:t>
            </a:r>
            <a:endParaRPr b="1" sz="1100">
              <a:solidFill>
                <a:srgbClr val="B7B7B7"/>
              </a:solidFill>
              <a:latin typeface="Source Code Pro"/>
              <a:ea typeface="Source Code Pro"/>
              <a:cs typeface="Source Code Pro"/>
              <a:sym typeface="Source Code Pro"/>
            </a:endParaRPr>
          </a:p>
        </p:txBody>
      </p:sp>
      <p:sp>
        <p:nvSpPr>
          <p:cNvPr id="364" name="Google Shape;364;p43"/>
          <p:cNvSpPr/>
          <p:nvPr/>
        </p:nvSpPr>
        <p:spPr>
          <a:xfrm>
            <a:off x="4557700" y="25837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x9018</a:t>
            </a:r>
            <a:endParaRPr b="1" sz="1100">
              <a:solidFill>
                <a:srgbClr val="B7B7B7"/>
              </a:solidFill>
              <a:latin typeface="Source Code Pro"/>
              <a:ea typeface="Source Code Pro"/>
              <a:cs typeface="Source Code Pro"/>
              <a:sym typeface="Source Code Pro"/>
            </a:endParaRPr>
          </a:p>
        </p:txBody>
      </p:sp>
      <p:sp>
        <p:nvSpPr>
          <p:cNvPr id="365" name="Google Shape;365;p43"/>
          <p:cNvSpPr/>
          <p:nvPr/>
        </p:nvSpPr>
        <p:spPr>
          <a:xfrm>
            <a:off x="3898300" y="27840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x0106</a:t>
            </a:r>
            <a:endParaRPr b="1" sz="1100">
              <a:solidFill>
                <a:srgbClr val="B7B7B7"/>
              </a:solidFill>
              <a:latin typeface="Source Code Pro"/>
              <a:ea typeface="Source Code Pro"/>
              <a:cs typeface="Source Code Pro"/>
              <a:sym typeface="Source Code Pro"/>
            </a:endParaRPr>
          </a:p>
        </p:txBody>
      </p:sp>
      <p:sp>
        <p:nvSpPr>
          <p:cNvPr id="366" name="Google Shape;366;p43"/>
          <p:cNvSpPr/>
          <p:nvPr/>
        </p:nvSpPr>
        <p:spPr>
          <a:xfrm>
            <a:off x="4557700" y="27840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B7B7B7"/>
                </a:solidFill>
                <a:latin typeface="Source Code Pro"/>
                <a:ea typeface="Source Code Pro"/>
                <a:cs typeface="Source Code Pro"/>
                <a:sym typeface="Source Code Pro"/>
              </a:rPr>
              <a:t>x7231</a:t>
            </a:r>
            <a:endParaRPr b="1" sz="1100">
              <a:solidFill>
                <a:srgbClr val="B7B7B7"/>
              </a:solidFill>
              <a:latin typeface="Source Code Pro"/>
              <a:ea typeface="Source Code Pro"/>
              <a:cs typeface="Source Code Pro"/>
              <a:sym typeface="Source Code Pro"/>
            </a:endParaRPr>
          </a:p>
        </p:txBody>
      </p:sp>
      <p:sp>
        <p:nvSpPr>
          <p:cNvPr id="367" name="Google Shape;367;p43"/>
          <p:cNvSpPr/>
          <p:nvPr/>
        </p:nvSpPr>
        <p:spPr>
          <a:xfrm>
            <a:off x="5761000" y="2625600"/>
            <a:ext cx="1318800" cy="44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Source Code Pro"/>
                <a:ea typeface="Source Code Pro"/>
                <a:cs typeface="Source Code Pro"/>
                <a:sym typeface="Source Code Pro"/>
              </a:rPr>
              <a:t>PC = </a:t>
            </a:r>
            <a:r>
              <a:rPr b="1" lang="en-US">
                <a:solidFill>
                  <a:srgbClr val="38761D"/>
                </a:solidFill>
                <a:latin typeface="Source Code Pro"/>
                <a:ea typeface="Source Code Pro"/>
                <a:cs typeface="Source Code Pro"/>
                <a:sym typeface="Source Code Pro"/>
              </a:rPr>
              <a:t>x7621</a:t>
            </a:r>
            <a:endParaRPr b="1">
              <a:solidFill>
                <a:srgbClr val="38761D"/>
              </a:solidFill>
              <a:latin typeface="Source Code Pro"/>
              <a:ea typeface="Source Code Pro"/>
              <a:cs typeface="Source Code Pro"/>
              <a:sym typeface="Source Code Pro"/>
            </a:endParaRPr>
          </a:p>
        </p:txBody>
      </p:sp>
      <p:sp>
        <p:nvSpPr>
          <p:cNvPr id="368" name="Google Shape;368;p43"/>
          <p:cNvSpPr/>
          <p:nvPr/>
        </p:nvSpPr>
        <p:spPr>
          <a:xfrm>
            <a:off x="1624775"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9" name="Google Shape;369;p43"/>
          <p:cNvSpPr/>
          <p:nvPr/>
        </p:nvSpPr>
        <p:spPr>
          <a:xfrm>
            <a:off x="3496488"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0" name="Google Shape;370;p43"/>
          <p:cNvSpPr/>
          <p:nvPr/>
        </p:nvSpPr>
        <p:spPr>
          <a:xfrm>
            <a:off x="5350388"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 name="Google Shape;371;p43"/>
          <p:cNvSpPr/>
          <p:nvPr/>
        </p:nvSpPr>
        <p:spPr>
          <a:xfrm>
            <a:off x="7235713"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2" name="Google Shape;372;p43"/>
          <p:cNvSpPr txBox="1"/>
          <p:nvPr>
            <p:ph type="title"/>
          </p:nvPr>
        </p:nvSpPr>
        <p:spPr>
          <a:xfrm>
            <a:off x="592775" y="436600"/>
            <a:ext cx="6423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Vectors, the IVT, and the ETR</a:t>
            </a:r>
            <a:endParaRPr>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Announcements</a:t>
            </a:r>
            <a:endParaRPr>
              <a:latin typeface="Work Sans"/>
              <a:ea typeface="Work Sans"/>
              <a:cs typeface="Work Sans"/>
              <a:sym typeface="Work Sans"/>
            </a:endParaRPr>
          </a:p>
        </p:txBody>
      </p:sp>
      <p:sp>
        <p:nvSpPr>
          <p:cNvPr id="97" name="Google Shape;97;p17"/>
          <p:cNvSpPr txBox="1"/>
          <p:nvPr/>
        </p:nvSpPr>
        <p:spPr>
          <a:xfrm>
            <a:off x="592775" y="1173850"/>
            <a:ext cx="7570500" cy="3443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Work Sans"/>
              <a:buChar char="●"/>
            </a:pPr>
            <a:r>
              <a:rPr b="1" lang="en-US" sz="1600">
                <a:solidFill>
                  <a:srgbClr val="434343"/>
                </a:solidFill>
                <a:latin typeface="Work Sans"/>
                <a:ea typeface="Work Sans"/>
                <a:cs typeface="Work Sans"/>
                <a:sym typeface="Work Sans"/>
              </a:rPr>
              <a:t>Project 1 </a:t>
            </a:r>
            <a:r>
              <a:rPr lang="en-US" sz="1600">
                <a:solidFill>
                  <a:srgbClr val="434343"/>
                </a:solidFill>
                <a:latin typeface="Work Sans"/>
                <a:ea typeface="Work Sans"/>
                <a:cs typeface="Work Sans"/>
                <a:sym typeface="Work Sans"/>
              </a:rPr>
              <a:t>is due </a:t>
            </a:r>
            <a:r>
              <a:rPr b="1" lang="en-US" sz="1600">
                <a:solidFill>
                  <a:srgbClr val="434343"/>
                </a:solidFill>
                <a:latin typeface="Work Sans"/>
                <a:ea typeface="Work Sans"/>
                <a:cs typeface="Work Sans"/>
                <a:sym typeface="Work Sans"/>
              </a:rPr>
              <a:t>THIS FRIDAY</a:t>
            </a:r>
            <a:r>
              <a:rPr lang="en-US" sz="1600">
                <a:solidFill>
                  <a:srgbClr val="434343"/>
                </a:solidFill>
                <a:latin typeface="Work Sans"/>
                <a:ea typeface="Work Sans"/>
                <a:cs typeface="Work Sans"/>
                <a:sym typeface="Work Sans"/>
              </a:rPr>
              <a:t>, February 9th at 11:59pm!</a:t>
            </a:r>
            <a:endParaRPr sz="1600">
              <a:solidFill>
                <a:srgbClr val="434343"/>
              </a:solidFill>
              <a:latin typeface="Work Sans"/>
              <a:ea typeface="Work Sans"/>
              <a:cs typeface="Work Sans"/>
              <a:sym typeface="Work Sans"/>
            </a:endParaRPr>
          </a:p>
          <a:p>
            <a:pPr indent="-330200" lvl="1" marL="9144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If you haven’t started, do it ASAP. You do NOT want to wait until Thursday to start.</a:t>
            </a:r>
            <a:endParaRPr sz="1600">
              <a:solidFill>
                <a:srgbClr val="434343"/>
              </a:solidFill>
              <a:latin typeface="Work Sans"/>
              <a:ea typeface="Work Sans"/>
              <a:cs typeface="Work Sans"/>
              <a:sym typeface="Work Sans"/>
            </a:endParaRPr>
          </a:p>
          <a:p>
            <a:pPr indent="-330200" lvl="1" marL="9144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This project requires a </a:t>
            </a:r>
            <a:r>
              <a:rPr b="1" lang="en-US" sz="1600">
                <a:solidFill>
                  <a:srgbClr val="434343"/>
                </a:solidFill>
                <a:latin typeface="Work Sans"/>
                <a:ea typeface="Work Sans"/>
                <a:cs typeface="Work Sans"/>
                <a:sym typeface="Work Sans"/>
              </a:rPr>
              <a:t>Demo </a:t>
            </a:r>
            <a:r>
              <a:rPr lang="en-US" sz="1600">
                <a:solidFill>
                  <a:srgbClr val="434343"/>
                </a:solidFill>
                <a:latin typeface="Work Sans"/>
                <a:ea typeface="Work Sans"/>
                <a:cs typeface="Work Sans"/>
                <a:sym typeface="Work Sans"/>
              </a:rPr>
              <a:t>with a TA, which is a </a:t>
            </a:r>
            <a:r>
              <a:rPr i="1" lang="en-US" sz="1600">
                <a:solidFill>
                  <a:srgbClr val="434343"/>
                </a:solidFill>
                <a:latin typeface="Work Sans"/>
                <a:ea typeface="Work Sans"/>
                <a:cs typeface="Work Sans"/>
                <a:sym typeface="Work Sans"/>
              </a:rPr>
              <a:t>multiplier of your grade</a:t>
            </a:r>
            <a:endParaRPr i="1" sz="1600">
              <a:solidFill>
                <a:srgbClr val="434343"/>
              </a:solidFill>
              <a:latin typeface="Work Sans"/>
              <a:ea typeface="Work Sans"/>
              <a:cs typeface="Work Sans"/>
              <a:sym typeface="Work Sans"/>
            </a:endParaRPr>
          </a:p>
          <a:p>
            <a:pPr indent="-330200" lvl="2" marL="13716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Demo signups will be released on Friday with an </a:t>
            </a:r>
            <a:r>
              <a:rPr lang="en-US" sz="1600">
                <a:solidFill>
                  <a:srgbClr val="434343"/>
                </a:solidFill>
                <a:latin typeface="Work Sans"/>
                <a:ea typeface="Work Sans"/>
                <a:cs typeface="Work Sans"/>
                <a:sym typeface="Work Sans"/>
              </a:rPr>
              <a:t>announcement</a:t>
            </a:r>
            <a:r>
              <a:rPr lang="en-US" sz="1600">
                <a:solidFill>
                  <a:srgbClr val="434343"/>
                </a:solidFill>
                <a:latin typeface="Work Sans"/>
                <a:ea typeface="Work Sans"/>
                <a:cs typeface="Work Sans"/>
                <a:sym typeface="Work Sans"/>
              </a:rPr>
              <a:t> on Canvas, and are due by Sunday 11:59 pm</a:t>
            </a:r>
            <a:endParaRPr sz="1600">
              <a:solidFill>
                <a:srgbClr val="434343"/>
              </a:solidFill>
              <a:latin typeface="Work Sans"/>
              <a:ea typeface="Work Sans"/>
              <a:cs typeface="Work Sans"/>
              <a:sym typeface="Work Sans"/>
            </a:endParaRPr>
          </a:p>
          <a:p>
            <a:pPr indent="-330200" lvl="0" marL="457200" rtl="0" algn="l">
              <a:spcBef>
                <a:spcPts val="0"/>
              </a:spcBef>
              <a:spcAft>
                <a:spcPts val="0"/>
              </a:spcAft>
              <a:buClr>
                <a:srgbClr val="434343"/>
              </a:buClr>
              <a:buSzPts val="1600"/>
              <a:buFont typeface="Work Sans"/>
              <a:buChar char="●"/>
            </a:pPr>
            <a:r>
              <a:rPr b="1" lang="en-US" sz="1600">
                <a:solidFill>
                  <a:srgbClr val="434343"/>
                </a:solidFill>
                <a:latin typeface="Work Sans"/>
                <a:ea typeface="Work Sans"/>
                <a:cs typeface="Work Sans"/>
                <a:sym typeface="Work Sans"/>
              </a:rPr>
              <a:t>Test 1 </a:t>
            </a:r>
            <a:r>
              <a:rPr lang="en-US" sz="1600">
                <a:solidFill>
                  <a:srgbClr val="434343"/>
                </a:solidFill>
                <a:latin typeface="Work Sans"/>
                <a:ea typeface="Work Sans"/>
                <a:cs typeface="Work Sans"/>
                <a:sym typeface="Work Sans"/>
              </a:rPr>
              <a:t>is next Wednesday, </a:t>
            </a:r>
            <a:r>
              <a:rPr lang="en-US" sz="1600">
                <a:solidFill>
                  <a:srgbClr val="434343"/>
                </a:solidFill>
                <a:latin typeface="Work Sans"/>
                <a:ea typeface="Work Sans"/>
                <a:cs typeface="Work Sans"/>
                <a:sym typeface="Work Sans"/>
              </a:rPr>
              <a:t>February</a:t>
            </a:r>
            <a:r>
              <a:rPr lang="en-US" sz="1600">
                <a:solidFill>
                  <a:srgbClr val="434343"/>
                </a:solidFill>
                <a:latin typeface="Work Sans"/>
                <a:ea typeface="Work Sans"/>
                <a:cs typeface="Work Sans"/>
                <a:sym typeface="Work Sans"/>
              </a:rPr>
              <a:t> 14th in Lab!</a:t>
            </a:r>
            <a:endParaRPr sz="1600">
              <a:solidFill>
                <a:srgbClr val="434343"/>
              </a:solidFill>
              <a:latin typeface="Work Sans"/>
              <a:ea typeface="Work Sans"/>
              <a:cs typeface="Work Sans"/>
              <a:sym typeface="Work Sans"/>
            </a:endParaRPr>
          </a:p>
          <a:p>
            <a:pPr indent="-330200" lvl="1" marL="9144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Closed book, closed note, Honorlock. Bring your buzzcard</a:t>
            </a:r>
            <a:endParaRPr sz="1600">
              <a:solidFill>
                <a:srgbClr val="434343"/>
              </a:solidFill>
              <a:latin typeface="Work Sans"/>
              <a:ea typeface="Work Sans"/>
              <a:cs typeface="Work Sans"/>
              <a:sym typeface="Work Sans"/>
            </a:endParaRPr>
          </a:p>
          <a:p>
            <a:pPr indent="-330200" lvl="1" marL="9144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Covers everything up until pipelining.</a:t>
            </a:r>
            <a:endParaRPr sz="1600">
              <a:solidFill>
                <a:srgbClr val="434343"/>
              </a:solidFill>
              <a:latin typeface="Work Sans"/>
              <a:ea typeface="Work Sans"/>
              <a:cs typeface="Work Sans"/>
              <a:sym typeface="Work Sans"/>
            </a:endParaRPr>
          </a:p>
          <a:p>
            <a:pPr indent="-330200" lvl="1" marL="914400" rtl="0" algn="l">
              <a:spcBef>
                <a:spcPts val="0"/>
              </a:spcBef>
              <a:spcAft>
                <a:spcPts val="0"/>
              </a:spcAft>
              <a:buClr>
                <a:srgbClr val="434343"/>
              </a:buClr>
              <a:buSzPts val="1600"/>
              <a:buFont typeface="Work Sans"/>
              <a:buChar char="○"/>
            </a:pPr>
            <a:r>
              <a:rPr lang="en-US" sz="1600">
                <a:solidFill>
                  <a:srgbClr val="434343"/>
                </a:solidFill>
                <a:latin typeface="Work Sans"/>
                <a:ea typeface="Work Sans"/>
                <a:cs typeface="Work Sans"/>
                <a:sym typeface="Work Sans"/>
              </a:rPr>
              <a:t>If you have conceptual questions, ask them before 70% of the questions get released on Sunday night. After this point, TAs can NOT answer any questions about Test 1 related content.</a:t>
            </a:r>
            <a:endParaRPr sz="1600">
              <a:solidFill>
                <a:srgbClr val="434343"/>
              </a:solidFill>
              <a:latin typeface="Work Sans"/>
              <a:ea typeface="Work Sans"/>
              <a:cs typeface="Work Sans"/>
              <a:sym typeface="Work Sans"/>
            </a:endParaRPr>
          </a:p>
          <a:p>
            <a:pPr indent="-330200" lvl="0" marL="457200" rtl="0" algn="l">
              <a:spcBef>
                <a:spcPts val="0"/>
              </a:spcBef>
              <a:spcAft>
                <a:spcPts val="0"/>
              </a:spcAft>
              <a:buClr>
                <a:srgbClr val="434343"/>
              </a:buClr>
              <a:buSzPts val="1600"/>
              <a:buFont typeface="Work Sans"/>
              <a:buChar char="●"/>
            </a:pPr>
            <a:r>
              <a:rPr b="1" lang="en-US" sz="1600">
                <a:solidFill>
                  <a:srgbClr val="434343"/>
                </a:solidFill>
                <a:latin typeface="Work Sans"/>
                <a:ea typeface="Work Sans"/>
                <a:cs typeface="Work Sans"/>
                <a:sym typeface="Work Sans"/>
              </a:rPr>
              <a:t>No h</a:t>
            </a:r>
            <a:r>
              <a:rPr b="1" lang="en-US" sz="1600">
                <a:solidFill>
                  <a:srgbClr val="434343"/>
                </a:solidFill>
                <a:latin typeface="Work Sans"/>
                <a:ea typeface="Work Sans"/>
                <a:cs typeface="Work Sans"/>
                <a:sym typeface="Work Sans"/>
              </a:rPr>
              <a:t>omework this week, study for the exam!</a:t>
            </a:r>
            <a:endParaRPr sz="1600">
              <a:solidFill>
                <a:srgbClr val="434343"/>
              </a:solidFill>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Additional Interrupt Hardware</a:t>
            </a:r>
            <a:endParaRPr>
              <a:latin typeface="Work Sans"/>
              <a:ea typeface="Work Sans"/>
              <a:cs typeface="Work Sans"/>
              <a:sym typeface="Work Sans"/>
            </a:endParaRPr>
          </a:p>
        </p:txBody>
      </p:sp>
      <p:sp>
        <p:nvSpPr>
          <p:cNvPr id="378" name="Google Shape;378;p44"/>
          <p:cNvSpPr txBox="1"/>
          <p:nvPr/>
        </p:nvSpPr>
        <p:spPr>
          <a:xfrm>
            <a:off x="670228" y="1085719"/>
            <a:ext cx="4245000" cy="3465600"/>
          </a:xfrm>
          <a:prstGeom prst="rect">
            <a:avLst/>
          </a:prstGeom>
          <a:noFill/>
          <a:ln>
            <a:noFill/>
          </a:ln>
        </p:spPr>
        <p:txBody>
          <a:bodyPr anchorCtr="0" anchor="t" bIns="0" lIns="0" spcFirstLastPara="1" rIns="0" wrap="square" tIns="12700">
            <a:spAutoFit/>
          </a:bodyPr>
          <a:lstStyle/>
          <a:p>
            <a:pPr indent="-320675" lvl="0" marL="457200" rtl="0" algn="l">
              <a:lnSpc>
                <a:spcPct val="111310"/>
              </a:lnSpc>
              <a:spcBef>
                <a:spcPts val="0"/>
              </a:spcBef>
              <a:spcAft>
                <a:spcPts val="0"/>
              </a:spcAft>
              <a:buClr>
                <a:schemeClr val="dk1"/>
              </a:buClr>
              <a:buSzPts val="1450"/>
              <a:buFont typeface="Work Sans"/>
              <a:buChar char="●"/>
            </a:pPr>
            <a:r>
              <a:rPr lang="en-US" sz="1450">
                <a:solidFill>
                  <a:schemeClr val="dk1"/>
                </a:solidFill>
                <a:latin typeface="Work Sans"/>
                <a:ea typeface="Work Sans"/>
                <a:cs typeface="Work Sans"/>
                <a:sym typeface="Work Sans"/>
              </a:rPr>
              <a:t>When a device wants to </a:t>
            </a:r>
            <a:r>
              <a:rPr lang="en-US" sz="1450">
                <a:solidFill>
                  <a:schemeClr val="dk1"/>
                </a:solidFill>
                <a:latin typeface="Work Sans"/>
                <a:ea typeface="Work Sans"/>
                <a:cs typeface="Work Sans"/>
                <a:sym typeface="Work Sans"/>
              </a:rPr>
              <a:t>interrupt</a:t>
            </a:r>
            <a:r>
              <a:rPr lang="en-US" sz="1450">
                <a:solidFill>
                  <a:schemeClr val="dk1"/>
                </a:solidFill>
                <a:latin typeface="Work Sans"/>
                <a:ea typeface="Work Sans"/>
                <a:cs typeface="Work Sans"/>
                <a:sym typeface="Work Sans"/>
              </a:rPr>
              <a:t> the processor, it asserts an INT line</a:t>
            </a:r>
            <a:endParaRPr sz="1450">
              <a:solidFill>
                <a:schemeClr val="dk1"/>
              </a:solidFill>
              <a:latin typeface="Work Sans"/>
              <a:ea typeface="Work Sans"/>
              <a:cs typeface="Work Sans"/>
              <a:sym typeface="Work Sans"/>
            </a:endParaRPr>
          </a:p>
          <a:p>
            <a:pPr indent="-320675" lvl="1" marL="914400" rtl="0" algn="l">
              <a:lnSpc>
                <a:spcPct val="111310"/>
              </a:lnSpc>
              <a:spcBef>
                <a:spcPts val="0"/>
              </a:spcBef>
              <a:spcAft>
                <a:spcPts val="0"/>
              </a:spcAft>
              <a:buClr>
                <a:schemeClr val="dk1"/>
              </a:buClr>
              <a:buSzPts val="1450"/>
              <a:buFont typeface="Work Sans"/>
              <a:buChar char="○"/>
            </a:pPr>
            <a:r>
              <a:rPr lang="en-US" sz="1450">
                <a:solidFill>
                  <a:schemeClr val="dk1"/>
                </a:solidFill>
                <a:latin typeface="Work Sans"/>
                <a:ea typeface="Work Sans"/>
                <a:cs typeface="Work Sans"/>
                <a:sym typeface="Work Sans"/>
              </a:rPr>
              <a:t>If interrupts are enabled, the processor will recognize this and enter the INT Macrostate</a:t>
            </a:r>
            <a:endParaRPr sz="1450">
              <a:solidFill>
                <a:schemeClr val="dk1"/>
              </a:solidFill>
              <a:latin typeface="Work Sans"/>
              <a:ea typeface="Work Sans"/>
              <a:cs typeface="Work Sans"/>
              <a:sym typeface="Work Sans"/>
            </a:endParaRPr>
          </a:p>
          <a:p>
            <a:pPr indent="-320675" lvl="0" marL="457200" rtl="0" algn="l">
              <a:lnSpc>
                <a:spcPct val="111310"/>
              </a:lnSpc>
              <a:spcBef>
                <a:spcPts val="0"/>
              </a:spcBef>
              <a:spcAft>
                <a:spcPts val="0"/>
              </a:spcAft>
              <a:buClr>
                <a:schemeClr val="dk1"/>
              </a:buClr>
              <a:buSzPts val="1450"/>
              <a:buFont typeface="Work Sans"/>
              <a:buChar char="●"/>
            </a:pPr>
            <a:r>
              <a:rPr lang="en-US" sz="1450">
                <a:solidFill>
                  <a:schemeClr val="dk1"/>
                </a:solidFill>
                <a:latin typeface="Work Sans"/>
                <a:ea typeface="Work Sans"/>
                <a:cs typeface="Work Sans"/>
                <a:sym typeface="Work Sans"/>
              </a:rPr>
              <a:t>Once in the INT Macrostate, the processor asserts the INTA line</a:t>
            </a:r>
            <a:endParaRPr sz="1450">
              <a:solidFill>
                <a:schemeClr val="dk1"/>
              </a:solidFill>
              <a:latin typeface="Work Sans"/>
              <a:ea typeface="Work Sans"/>
              <a:cs typeface="Work Sans"/>
              <a:sym typeface="Work Sans"/>
            </a:endParaRPr>
          </a:p>
          <a:p>
            <a:pPr indent="-320675" lvl="1" marL="914400" rtl="0" algn="l">
              <a:lnSpc>
                <a:spcPct val="111310"/>
              </a:lnSpc>
              <a:spcBef>
                <a:spcPts val="0"/>
              </a:spcBef>
              <a:spcAft>
                <a:spcPts val="0"/>
              </a:spcAft>
              <a:buClr>
                <a:schemeClr val="dk1"/>
              </a:buClr>
              <a:buSzPts val="1450"/>
              <a:buFont typeface="Work Sans"/>
              <a:buChar char="○"/>
            </a:pPr>
            <a:r>
              <a:rPr lang="en-US" sz="1450">
                <a:solidFill>
                  <a:schemeClr val="dk1"/>
                </a:solidFill>
                <a:latin typeface="Work Sans"/>
                <a:ea typeface="Work Sans"/>
                <a:cs typeface="Work Sans"/>
                <a:sym typeface="Work Sans"/>
              </a:rPr>
              <a:t>INTA line passes through devices (with daisy chaining) until it reaches the one that’s interrupting</a:t>
            </a:r>
            <a:endParaRPr sz="1450">
              <a:solidFill>
                <a:schemeClr val="dk1"/>
              </a:solidFill>
              <a:latin typeface="Work Sans"/>
              <a:ea typeface="Work Sans"/>
              <a:cs typeface="Work Sans"/>
              <a:sym typeface="Work Sans"/>
            </a:endParaRPr>
          </a:p>
          <a:p>
            <a:pPr indent="-320675" lvl="0" marL="457200" rtl="0" algn="l">
              <a:lnSpc>
                <a:spcPct val="111310"/>
              </a:lnSpc>
              <a:spcBef>
                <a:spcPts val="0"/>
              </a:spcBef>
              <a:spcAft>
                <a:spcPts val="0"/>
              </a:spcAft>
              <a:buClr>
                <a:schemeClr val="dk1"/>
              </a:buClr>
              <a:buSzPts val="1450"/>
              <a:buFont typeface="Work Sans"/>
              <a:buChar char="●"/>
            </a:pPr>
            <a:r>
              <a:rPr lang="en-US" sz="1450">
                <a:solidFill>
                  <a:schemeClr val="dk1"/>
                </a:solidFill>
                <a:latin typeface="Work Sans"/>
                <a:ea typeface="Work Sans"/>
                <a:cs typeface="Work Sans"/>
                <a:sym typeface="Work Sans"/>
              </a:rPr>
              <a:t>When the INTA line reaches it, the interrupting device outputs its vector to the Data bus, which goes to the processor.</a:t>
            </a:r>
            <a:endParaRPr sz="1450">
              <a:solidFill>
                <a:schemeClr val="dk1"/>
              </a:solidFill>
              <a:latin typeface="Work Sans"/>
              <a:ea typeface="Work Sans"/>
              <a:cs typeface="Work Sans"/>
              <a:sym typeface="Work Sans"/>
            </a:endParaRPr>
          </a:p>
        </p:txBody>
      </p:sp>
      <p:pic>
        <p:nvPicPr>
          <p:cNvPr id="379" name="Google Shape;379;p44"/>
          <p:cNvPicPr preferRelativeResize="0"/>
          <p:nvPr/>
        </p:nvPicPr>
        <p:blipFill rotWithShape="1">
          <a:blip r:embed="rId3">
            <a:alphaModFix/>
          </a:blip>
          <a:srcRect b="0" l="0" r="0" t="0"/>
          <a:stretch/>
        </p:blipFill>
        <p:spPr>
          <a:xfrm>
            <a:off x="5094304" y="959852"/>
            <a:ext cx="4010980" cy="34365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592775" y="436600"/>
            <a:ext cx="6437100" cy="1154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latin typeface="Work Sans"/>
                <a:ea typeface="Work Sans"/>
                <a:cs typeface="Work Sans"/>
                <a:sym typeface="Work Sans"/>
              </a:rPr>
              <a:t>Exercise: </a:t>
            </a:r>
            <a:r>
              <a:rPr lang="en-US">
                <a:latin typeface="Work Sans"/>
                <a:ea typeface="Work Sans"/>
                <a:cs typeface="Work Sans"/>
                <a:sym typeface="Work Sans"/>
              </a:rPr>
              <a:t>Additional Interrupt Hardware</a:t>
            </a:r>
            <a:endParaRPr>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385" name="Google Shape;385;p45"/>
          <p:cNvSpPr txBox="1"/>
          <p:nvPr>
            <p:ph idx="1" type="body"/>
          </p:nvPr>
        </p:nvSpPr>
        <p:spPr>
          <a:xfrm>
            <a:off x="622182" y="1043250"/>
            <a:ext cx="3572400" cy="985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If Device 1 and Device 2 assert the INT bus at the same time, which interrupt will be handled first and why?</a:t>
            </a:r>
            <a:endParaRPr>
              <a:latin typeface="Work Sans"/>
              <a:ea typeface="Work Sans"/>
              <a:cs typeface="Work Sans"/>
              <a:sym typeface="Work Sans"/>
            </a:endParaRPr>
          </a:p>
        </p:txBody>
      </p:sp>
      <p:pic>
        <p:nvPicPr>
          <p:cNvPr id="386" name="Google Shape;386;p45"/>
          <p:cNvPicPr preferRelativeResize="0"/>
          <p:nvPr/>
        </p:nvPicPr>
        <p:blipFill rotWithShape="1">
          <a:blip r:embed="rId3">
            <a:alphaModFix/>
          </a:blip>
          <a:srcRect b="0" l="0" r="0" t="0"/>
          <a:stretch/>
        </p:blipFill>
        <p:spPr>
          <a:xfrm>
            <a:off x="4438054" y="1043252"/>
            <a:ext cx="4010980" cy="34365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592775" y="436600"/>
            <a:ext cx="7565700" cy="153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a:latin typeface="Work Sans"/>
                <a:ea typeface="Work Sans"/>
                <a:cs typeface="Work Sans"/>
                <a:sym typeface="Work Sans"/>
              </a:rPr>
              <a:t>Exercise: </a:t>
            </a:r>
            <a:r>
              <a:rPr lang="en-US">
                <a:latin typeface="Work Sans"/>
                <a:ea typeface="Work Sans"/>
                <a:cs typeface="Work Sans"/>
                <a:sym typeface="Work Sans"/>
              </a:rPr>
              <a:t>Additional Interrupt Hardware</a:t>
            </a:r>
            <a:endParaRPr>
              <a:latin typeface="Work Sans"/>
              <a:ea typeface="Work Sans"/>
              <a:cs typeface="Work Sans"/>
              <a:sym typeface="Work Sans"/>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392" name="Google Shape;392;p46"/>
          <p:cNvSpPr txBox="1"/>
          <p:nvPr>
            <p:ph idx="1" type="body"/>
          </p:nvPr>
        </p:nvSpPr>
        <p:spPr>
          <a:xfrm>
            <a:off x="622182" y="1043250"/>
            <a:ext cx="3572400" cy="985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If Device 1 and Device 2 assert the INT bus at the same time, which interrupt will be handled first and why?</a:t>
            </a:r>
            <a:endParaRPr>
              <a:latin typeface="Work Sans"/>
              <a:ea typeface="Work Sans"/>
              <a:cs typeface="Work Sans"/>
              <a:sym typeface="Work Sans"/>
            </a:endParaRPr>
          </a:p>
        </p:txBody>
      </p:sp>
      <p:pic>
        <p:nvPicPr>
          <p:cNvPr id="393" name="Google Shape;393;p46"/>
          <p:cNvPicPr preferRelativeResize="0"/>
          <p:nvPr/>
        </p:nvPicPr>
        <p:blipFill rotWithShape="1">
          <a:blip r:embed="rId3">
            <a:alphaModFix/>
          </a:blip>
          <a:srcRect b="0" l="0" r="0" t="0"/>
          <a:stretch/>
        </p:blipFill>
        <p:spPr>
          <a:xfrm>
            <a:off x="4438054" y="1043252"/>
            <a:ext cx="4010980" cy="3436546"/>
          </a:xfrm>
          <a:prstGeom prst="rect">
            <a:avLst/>
          </a:prstGeom>
          <a:noFill/>
          <a:ln>
            <a:noFill/>
          </a:ln>
        </p:spPr>
      </p:pic>
      <p:sp>
        <p:nvSpPr>
          <p:cNvPr id="394" name="Google Shape;394;p46"/>
          <p:cNvSpPr txBox="1"/>
          <p:nvPr>
            <p:ph idx="1" type="body"/>
          </p:nvPr>
        </p:nvSpPr>
        <p:spPr>
          <a:xfrm>
            <a:off x="592782" y="2242025"/>
            <a:ext cx="3572400" cy="1262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800">
                <a:latin typeface="Work Sans"/>
                <a:ea typeface="Work Sans"/>
                <a:cs typeface="Work Sans"/>
                <a:sym typeface="Work Sans"/>
              </a:rPr>
              <a:t>→ </a:t>
            </a:r>
            <a:r>
              <a:rPr b="1" lang="en-US">
                <a:latin typeface="Work Sans"/>
                <a:ea typeface="Work Sans"/>
                <a:cs typeface="Work Sans"/>
                <a:sym typeface="Work Sans"/>
              </a:rPr>
              <a:t>Device 1 will be handled first because of daisy chaining!</a:t>
            </a:r>
            <a:endParaRPr b="1">
              <a:latin typeface="Work Sans"/>
              <a:ea typeface="Work Sans"/>
              <a:cs typeface="Work Sans"/>
              <a:sym typeface="Work Sans"/>
            </a:endParaRPr>
          </a:p>
          <a:p>
            <a:pPr indent="0" lvl="0" marL="0" rtl="0" algn="l">
              <a:spcBef>
                <a:spcPts val="0"/>
              </a:spcBef>
              <a:spcAft>
                <a:spcPts val="0"/>
              </a:spcAft>
              <a:buNone/>
            </a:pPr>
            <a:r>
              <a:t/>
            </a:r>
            <a:endParaRPr b="1">
              <a:latin typeface="Work Sans"/>
              <a:ea typeface="Work Sans"/>
              <a:cs typeface="Work Sans"/>
              <a:sym typeface="Work Sans"/>
            </a:endParaRPr>
          </a:p>
          <a:p>
            <a:pPr indent="0" lvl="0" marL="0" rtl="0" algn="l">
              <a:spcBef>
                <a:spcPts val="0"/>
              </a:spcBef>
              <a:spcAft>
                <a:spcPts val="0"/>
              </a:spcAft>
              <a:buNone/>
            </a:pPr>
            <a:r>
              <a:t/>
            </a:r>
            <a:endParaRPr b="1">
              <a:latin typeface="Work Sans"/>
              <a:ea typeface="Work Sans"/>
              <a:cs typeface="Work Sans"/>
              <a:sym typeface="Work Sans"/>
            </a:endParaRPr>
          </a:p>
          <a:p>
            <a:pPr indent="0" lvl="0" marL="0" rtl="0" algn="l">
              <a:spcBef>
                <a:spcPts val="0"/>
              </a:spcBef>
              <a:spcAft>
                <a:spcPts val="0"/>
              </a:spcAft>
              <a:buNone/>
            </a:pPr>
            <a:r>
              <a:rPr b="1" lang="en-US">
                <a:latin typeface="Work Sans"/>
                <a:ea typeface="Work Sans"/>
                <a:cs typeface="Work Sans"/>
                <a:sym typeface="Work Sans"/>
              </a:rPr>
              <a:t>Recall: What is daisy chaining?</a:t>
            </a:r>
            <a:endParaRPr b="1">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Final </a:t>
            </a:r>
            <a:r>
              <a:rPr lang="en-US">
                <a:latin typeface="Work Sans"/>
                <a:ea typeface="Work Sans"/>
                <a:cs typeface="Work Sans"/>
                <a:sym typeface="Work Sans"/>
              </a:rPr>
              <a:t>INT Macrostate </a:t>
            </a:r>
            <a:endParaRPr>
              <a:latin typeface="Work Sans"/>
              <a:ea typeface="Work Sans"/>
              <a:cs typeface="Work Sans"/>
              <a:sym typeface="Work Sans"/>
            </a:endParaRPr>
          </a:p>
        </p:txBody>
      </p:sp>
      <p:sp>
        <p:nvSpPr>
          <p:cNvPr id="400" name="Google Shape;400;p47"/>
          <p:cNvSpPr txBox="1"/>
          <p:nvPr/>
        </p:nvSpPr>
        <p:spPr>
          <a:xfrm>
            <a:off x="592775" y="1036650"/>
            <a:ext cx="7752000" cy="3066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1700">
                <a:latin typeface="Work Sans"/>
                <a:ea typeface="Work Sans"/>
                <a:cs typeface="Work Sans"/>
                <a:sym typeface="Work Sans"/>
              </a:rPr>
              <a:t>INT macrostate:</a:t>
            </a:r>
            <a:endParaRPr b="1" sz="1700">
              <a:latin typeface="Work Sans"/>
              <a:ea typeface="Work Sans"/>
              <a:cs typeface="Work Sans"/>
              <a:sym typeface="Work Sans"/>
            </a:endParaRPr>
          </a:p>
          <a:p>
            <a:pPr indent="-354330" lvl="0" marL="469265" rtl="0" algn="l">
              <a:lnSpc>
                <a:spcPct val="116785"/>
              </a:lnSpc>
              <a:spcBef>
                <a:spcPts val="1110"/>
              </a:spcBef>
              <a:spcAft>
                <a:spcPts val="0"/>
              </a:spcAft>
              <a:buSzPts val="1700"/>
              <a:buFont typeface="Work Sans"/>
              <a:buChar char="●"/>
            </a:pPr>
            <a:r>
              <a:rPr lang="en-US" sz="1700">
                <a:latin typeface="Work Sans"/>
                <a:ea typeface="Work Sans"/>
                <a:cs typeface="Work Sans"/>
                <a:sym typeface="Work Sans"/>
              </a:rPr>
              <a:t>Save the PC to $k0</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Assert INTA</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Receive an interrupt’s vector from the Data Bus, place it in the ETR</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Use interrupt’s vector to index into IVT to retrieve handler address</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PC = Handler address retrieved from the IVT</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Save the mode onto the system stack</a:t>
            </a:r>
            <a:endParaRPr sz="1700">
              <a:latin typeface="Work Sans"/>
              <a:ea typeface="Work Sans"/>
              <a:cs typeface="Work Sans"/>
              <a:sym typeface="Work Sans"/>
            </a:endParaRPr>
          </a:p>
          <a:p>
            <a:pPr indent="-354330" lvl="0" marL="469265" rtl="0" algn="l">
              <a:lnSpc>
                <a:spcPct val="113571"/>
              </a:lnSpc>
              <a:spcBef>
                <a:spcPts val="0"/>
              </a:spcBef>
              <a:spcAft>
                <a:spcPts val="0"/>
              </a:spcAft>
              <a:buSzPts val="1700"/>
              <a:buFont typeface="Work Sans"/>
              <a:buChar char="●"/>
            </a:pPr>
            <a:r>
              <a:rPr lang="en-US" sz="1700">
                <a:latin typeface="Work Sans"/>
                <a:ea typeface="Work Sans"/>
                <a:cs typeface="Work Sans"/>
                <a:sym typeface="Work Sans"/>
              </a:rPr>
              <a:t>Switch the mode to kernel if not already in kernel mode</a:t>
            </a:r>
            <a:endParaRPr sz="1700">
              <a:latin typeface="Work Sans"/>
              <a:ea typeface="Work Sans"/>
              <a:cs typeface="Work Sans"/>
              <a:sym typeface="Work Sans"/>
            </a:endParaRPr>
          </a:p>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Disable interrupts (DI)</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sp>
        <p:nvSpPr>
          <p:cNvPr id="401" name="Google Shape;401;p47"/>
          <p:cNvSpPr txBox="1"/>
          <p:nvPr/>
        </p:nvSpPr>
        <p:spPr>
          <a:xfrm>
            <a:off x="592775" y="3925025"/>
            <a:ext cx="73818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Work Sans"/>
                <a:ea typeface="Work Sans"/>
                <a:cs typeface="Work Sans"/>
                <a:sym typeface="Work Sans"/>
              </a:rPr>
              <a:t>This process successfully identifies which interrupt has </a:t>
            </a:r>
            <a:r>
              <a:rPr lang="en-US" sz="1600">
                <a:latin typeface="Work Sans"/>
                <a:ea typeface="Work Sans"/>
                <a:cs typeface="Work Sans"/>
                <a:sym typeface="Work Sans"/>
              </a:rPr>
              <a:t>occurred</a:t>
            </a:r>
            <a:r>
              <a:rPr lang="en-US" sz="1600">
                <a:latin typeface="Work Sans"/>
                <a:ea typeface="Work Sans"/>
                <a:cs typeface="Work Sans"/>
                <a:sym typeface="Work Sans"/>
              </a:rPr>
              <a:t>, locates its handler, and then jumps to the handler.</a:t>
            </a:r>
            <a:endParaRPr sz="1600">
              <a:latin typeface="Work Sans"/>
              <a:ea typeface="Work Sans"/>
              <a:cs typeface="Work Sans"/>
              <a:sym typeface="Work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8"/>
          <p:cNvSpPr txBox="1"/>
          <p:nvPr>
            <p:ph type="title"/>
          </p:nvPr>
        </p:nvSpPr>
        <p:spPr>
          <a:xfrm>
            <a:off x="2590063" y="505750"/>
            <a:ext cx="3963900" cy="1213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Performance</a:t>
            </a:r>
            <a:endParaRPr sz="3900">
              <a:latin typeface="Source Code Pro"/>
              <a:ea typeface="Source Code Pro"/>
              <a:cs typeface="Source Code Pro"/>
              <a:sym typeface="Source Code Pro"/>
            </a:endParaRPr>
          </a:p>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Metrics</a:t>
            </a:r>
            <a:endParaRPr sz="3900">
              <a:latin typeface="Source Code Pro"/>
              <a:ea typeface="Source Code Pro"/>
              <a:cs typeface="Source Code Pro"/>
              <a:sym typeface="Source Code Pro"/>
            </a:endParaRPr>
          </a:p>
        </p:txBody>
      </p:sp>
      <p:pic>
        <p:nvPicPr>
          <p:cNvPr id="407" name="Google Shape;407;p48"/>
          <p:cNvPicPr preferRelativeResize="0"/>
          <p:nvPr/>
        </p:nvPicPr>
        <p:blipFill>
          <a:blip r:embed="rId3">
            <a:alphaModFix/>
          </a:blip>
          <a:stretch>
            <a:fillRect/>
          </a:stretch>
        </p:blipFill>
        <p:spPr>
          <a:xfrm>
            <a:off x="3421288" y="2318025"/>
            <a:ext cx="2301425" cy="2317349"/>
          </a:xfrm>
          <a:prstGeom prst="rect">
            <a:avLst/>
          </a:prstGeom>
          <a:noFill/>
          <a:ln>
            <a:noFill/>
          </a:ln>
        </p:spPr>
      </p:pic>
      <p:sp>
        <p:nvSpPr>
          <p:cNvPr id="408" name="Google Shape;408;p48"/>
          <p:cNvSpPr txBox="1"/>
          <p:nvPr/>
        </p:nvSpPr>
        <p:spPr>
          <a:xfrm>
            <a:off x="2470800" y="1981550"/>
            <a:ext cx="51339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595959"/>
              </a:solidFill>
              <a:latin typeface="Calibri"/>
              <a:ea typeface="Calibri"/>
              <a:cs typeface="Calibri"/>
              <a:sym typeface="Calibri"/>
            </a:endParaRPr>
          </a:p>
        </p:txBody>
      </p:sp>
      <p:sp>
        <p:nvSpPr>
          <p:cNvPr id="409" name="Google Shape;409;p48"/>
          <p:cNvSpPr txBox="1"/>
          <p:nvPr/>
        </p:nvSpPr>
        <p:spPr>
          <a:xfrm>
            <a:off x="1591650" y="1959650"/>
            <a:ext cx="59607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595959"/>
                </a:solidFill>
                <a:latin typeface="Source Code Pro"/>
                <a:ea typeface="Source Code Pro"/>
                <a:cs typeface="Source Code Pro"/>
                <a:sym typeface="Source Code Pro"/>
              </a:rPr>
              <a:t>Formula Sheet (also found in textbook)</a:t>
            </a:r>
            <a:endParaRPr b="1" sz="1600">
              <a:solidFill>
                <a:srgbClr val="595959"/>
              </a:solidFill>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What are Performance Metrics?</a:t>
            </a:r>
            <a:endParaRPr>
              <a:latin typeface="Work Sans"/>
              <a:ea typeface="Work Sans"/>
              <a:cs typeface="Work Sans"/>
              <a:sym typeface="Work Sans"/>
            </a:endParaRPr>
          </a:p>
        </p:txBody>
      </p:sp>
      <p:sp>
        <p:nvSpPr>
          <p:cNvPr id="415" name="Google Shape;415;p49"/>
          <p:cNvSpPr txBox="1"/>
          <p:nvPr/>
        </p:nvSpPr>
        <p:spPr>
          <a:xfrm>
            <a:off x="592775" y="1036650"/>
            <a:ext cx="7752000" cy="2713500"/>
          </a:xfrm>
          <a:prstGeom prst="rect">
            <a:avLst/>
          </a:prstGeom>
          <a:noFill/>
          <a:ln>
            <a:noFill/>
          </a:ln>
        </p:spPr>
        <p:txBody>
          <a:bodyPr anchorCtr="0" anchor="t" bIns="0" lIns="0" spcFirstLastPara="1" rIns="0" wrap="square" tIns="12050">
            <a:spAutoFit/>
          </a:bodyPr>
          <a:lstStyle/>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Performance metrics provide us with an objective way to analyze a processor or program’s performance.</a:t>
            </a:r>
            <a:endParaRPr sz="1700">
              <a:latin typeface="Work Sans"/>
              <a:ea typeface="Work Sans"/>
              <a:cs typeface="Work Sans"/>
              <a:sym typeface="Work Sans"/>
            </a:endParaRPr>
          </a:p>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Generally, we want to optimize space (memory footprint) and time (execution time)</a:t>
            </a:r>
            <a:endParaRPr sz="1700">
              <a:latin typeface="Work Sans"/>
              <a:ea typeface="Work Sans"/>
              <a:cs typeface="Work Sans"/>
              <a:sym typeface="Work Sans"/>
            </a:endParaRPr>
          </a:p>
          <a:p>
            <a:pPr indent="-336550" lvl="1" marL="914400"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Spatial Metrics:</a:t>
            </a:r>
            <a:r>
              <a:rPr lang="en-US" sz="1700">
                <a:latin typeface="Work Sans"/>
                <a:ea typeface="Work Sans"/>
                <a:cs typeface="Work Sans"/>
                <a:sym typeface="Work Sans"/>
              </a:rPr>
              <a:t> analyze how much memory a program uses</a:t>
            </a:r>
            <a:endParaRPr sz="1700">
              <a:latin typeface="Work Sans"/>
              <a:ea typeface="Work Sans"/>
              <a:cs typeface="Work Sans"/>
              <a:sym typeface="Work Sans"/>
            </a:endParaRPr>
          </a:p>
          <a:p>
            <a:pPr indent="-336550" lvl="1" marL="914400"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Temporal Metrics: </a:t>
            </a:r>
            <a:r>
              <a:rPr lang="en-US" sz="1700">
                <a:latin typeface="Work Sans"/>
                <a:ea typeface="Work Sans"/>
                <a:cs typeface="Work Sans"/>
                <a:sym typeface="Work Sans"/>
              </a:rPr>
              <a:t>analyze how much time a program takes to execute.</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Execution Time</a:t>
            </a:r>
            <a:endParaRPr>
              <a:latin typeface="Work Sans"/>
              <a:ea typeface="Work Sans"/>
              <a:cs typeface="Work Sans"/>
              <a:sym typeface="Work Sans"/>
            </a:endParaRPr>
          </a:p>
        </p:txBody>
      </p:sp>
      <p:sp>
        <p:nvSpPr>
          <p:cNvPr id="421" name="Google Shape;421;p50"/>
          <p:cNvSpPr txBox="1"/>
          <p:nvPr/>
        </p:nvSpPr>
        <p:spPr>
          <a:xfrm>
            <a:off x="592775" y="1036650"/>
            <a:ext cx="7752000" cy="4852500"/>
          </a:xfrm>
          <a:prstGeom prst="rect">
            <a:avLst/>
          </a:prstGeom>
          <a:noFill/>
          <a:ln>
            <a:noFill/>
          </a:ln>
        </p:spPr>
        <p:txBody>
          <a:bodyPr anchorCtr="0" anchor="t" bIns="0" lIns="0" spcFirstLastPara="1" rIns="0" wrap="square" tIns="12050">
            <a:spAutoFit/>
          </a:bodyPr>
          <a:lstStyle/>
          <a:p>
            <a:pPr indent="-354330" lvl="0" marL="469265"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Execution Time</a:t>
            </a:r>
            <a:r>
              <a:rPr lang="en-US" sz="1700">
                <a:latin typeface="Work Sans"/>
                <a:ea typeface="Work Sans"/>
                <a:cs typeface="Work Sans"/>
                <a:sym typeface="Work Sans"/>
              </a:rPr>
              <a:t> is a temporal metric that analyzes how many clock cycles a program takes to execute</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336550" lvl="0" marL="457200"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CPI = Clock Cycles per Instruction</a:t>
            </a:r>
            <a:endParaRPr sz="1700">
              <a:latin typeface="Work Sans"/>
              <a:ea typeface="Work Sans"/>
              <a:cs typeface="Work Sans"/>
              <a:sym typeface="Work Sans"/>
            </a:endParaRPr>
          </a:p>
          <a:p>
            <a:pPr indent="-336550" lvl="1" marL="914400"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e</a:t>
            </a:r>
            <a:r>
              <a:rPr lang="en-US" sz="1700">
                <a:latin typeface="Work Sans"/>
                <a:ea typeface="Work Sans"/>
                <a:cs typeface="Work Sans"/>
                <a:sym typeface="Work Sans"/>
              </a:rPr>
              <a:t>x: CPI of ADD on the LC-2200 is 3</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336550" lvl="0" marL="457200"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CPI</a:t>
            </a:r>
            <a:r>
              <a:rPr lang="en-US" sz="1200">
                <a:latin typeface="Work Sans"/>
                <a:ea typeface="Work Sans"/>
                <a:cs typeface="Work Sans"/>
                <a:sym typeface="Work Sans"/>
              </a:rPr>
              <a:t>Avg</a:t>
            </a:r>
            <a:r>
              <a:rPr lang="en-US" sz="1700">
                <a:latin typeface="Work Sans"/>
                <a:ea typeface="Work Sans"/>
                <a:cs typeface="Work Sans"/>
                <a:sym typeface="Work Sans"/>
              </a:rPr>
              <a:t> is average clock cycles per instruction </a:t>
            </a:r>
            <a:endParaRPr sz="1700">
              <a:latin typeface="Work Sans"/>
              <a:ea typeface="Work Sans"/>
              <a:cs typeface="Work Sans"/>
              <a:sym typeface="Work Sans"/>
            </a:endParaRPr>
          </a:p>
          <a:p>
            <a:pPr indent="-336550" lvl="1" marL="914400"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n</a:t>
            </a:r>
            <a:r>
              <a:rPr lang="en-US" sz="1700">
                <a:latin typeface="Work Sans"/>
                <a:ea typeface="Work Sans"/>
                <a:cs typeface="Work Sans"/>
                <a:sym typeface="Work Sans"/>
              </a:rPr>
              <a:t> is the number of instructions in the program</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pic>
        <p:nvPicPr>
          <p:cNvPr id="422" name="Google Shape;422;p50"/>
          <p:cNvPicPr preferRelativeResize="0"/>
          <p:nvPr/>
        </p:nvPicPr>
        <p:blipFill>
          <a:blip r:embed="rId3">
            <a:alphaModFix/>
          </a:blip>
          <a:stretch>
            <a:fillRect/>
          </a:stretch>
        </p:blipFill>
        <p:spPr>
          <a:xfrm>
            <a:off x="543538" y="1892974"/>
            <a:ext cx="8056924" cy="519300"/>
          </a:xfrm>
          <a:prstGeom prst="rect">
            <a:avLst/>
          </a:prstGeom>
          <a:noFill/>
          <a:ln>
            <a:noFill/>
          </a:ln>
        </p:spPr>
      </p:pic>
      <p:pic>
        <p:nvPicPr>
          <p:cNvPr id="423" name="Google Shape;423;p50"/>
          <p:cNvPicPr preferRelativeResize="0"/>
          <p:nvPr/>
        </p:nvPicPr>
        <p:blipFill>
          <a:blip r:embed="rId4">
            <a:alphaModFix/>
          </a:blip>
          <a:stretch>
            <a:fillRect/>
          </a:stretch>
        </p:blipFill>
        <p:spPr>
          <a:xfrm>
            <a:off x="568163" y="3230096"/>
            <a:ext cx="8007675" cy="5747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latin typeface="Work Sans"/>
                <a:ea typeface="Work Sans"/>
                <a:cs typeface="Work Sans"/>
                <a:sym typeface="Work Sans"/>
              </a:rPr>
              <a:t>Instruction Frequency</a:t>
            </a:r>
            <a:endParaRPr>
              <a:latin typeface="Work Sans"/>
              <a:ea typeface="Work Sans"/>
              <a:cs typeface="Work Sans"/>
              <a:sym typeface="Work Sans"/>
            </a:endParaRPr>
          </a:p>
        </p:txBody>
      </p:sp>
      <p:sp>
        <p:nvSpPr>
          <p:cNvPr id="429" name="Google Shape;429;p51"/>
          <p:cNvSpPr txBox="1"/>
          <p:nvPr/>
        </p:nvSpPr>
        <p:spPr>
          <a:xfrm>
            <a:off x="592775" y="1036650"/>
            <a:ext cx="7752000" cy="4852500"/>
          </a:xfrm>
          <a:prstGeom prst="rect">
            <a:avLst/>
          </a:prstGeom>
          <a:noFill/>
          <a:ln>
            <a:noFill/>
          </a:ln>
        </p:spPr>
        <p:txBody>
          <a:bodyPr anchorCtr="0" anchor="t" bIns="0" lIns="0" spcFirstLastPara="1" rIns="0" wrap="square" tIns="12050">
            <a:spAutoFit/>
          </a:bodyPr>
          <a:lstStyle/>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Instruction frequency refers to how often an instruction is encountered in a program.</a:t>
            </a:r>
            <a:endParaRPr sz="1700">
              <a:latin typeface="Work Sans"/>
              <a:ea typeface="Work Sans"/>
              <a:cs typeface="Work Sans"/>
              <a:sym typeface="Work Sans"/>
            </a:endParaRPr>
          </a:p>
          <a:p>
            <a:pPr indent="-354330" lvl="0" marL="469265"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Static Frequency</a:t>
            </a:r>
            <a:r>
              <a:rPr lang="en-US" sz="1700">
                <a:latin typeface="Work Sans"/>
                <a:ea typeface="Work Sans"/>
                <a:cs typeface="Work Sans"/>
                <a:sym typeface="Work Sans"/>
              </a:rPr>
              <a:t> is the number of times an instruction appears in a program (impacts memory footprint)</a:t>
            </a:r>
            <a:endParaRPr sz="1700">
              <a:latin typeface="Work Sans"/>
              <a:ea typeface="Work Sans"/>
              <a:cs typeface="Work Sans"/>
              <a:sym typeface="Work Sans"/>
            </a:endParaRPr>
          </a:p>
          <a:p>
            <a:pPr indent="-336550" lvl="1" marL="914400" rtl="0" algn="l">
              <a:lnSpc>
                <a:spcPct val="116785"/>
              </a:lnSpc>
              <a:spcBef>
                <a:spcPts val="0"/>
              </a:spcBef>
              <a:spcAft>
                <a:spcPts val="0"/>
              </a:spcAft>
              <a:buClr>
                <a:srgbClr val="1155CC"/>
              </a:buClr>
              <a:buSzPts val="1700"/>
              <a:buFont typeface="Work Sans"/>
              <a:buChar char="○"/>
            </a:pPr>
            <a:r>
              <a:rPr i="1" lang="en-US" sz="1700">
                <a:solidFill>
                  <a:srgbClr val="1155CC"/>
                </a:solidFill>
                <a:latin typeface="Work Sans"/>
                <a:ea typeface="Work Sans"/>
                <a:cs typeface="Work Sans"/>
                <a:sym typeface="Work Sans"/>
              </a:rPr>
              <a:t>A</a:t>
            </a:r>
            <a:r>
              <a:rPr i="1" lang="en-US" sz="1700">
                <a:solidFill>
                  <a:srgbClr val="1155CC"/>
                </a:solidFill>
                <a:latin typeface="Work Sans"/>
                <a:ea typeface="Work Sans"/>
                <a:cs typeface="Work Sans"/>
                <a:sym typeface="Work Sans"/>
              </a:rPr>
              <a:t>ppearances of</a:t>
            </a:r>
            <a:r>
              <a:rPr i="1" lang="en-US" sz="1700">
                <a:solidFill>
                  <a:srgbClr val="1155CC"/>
                </a:solidFill>
                <a:latin typeface="Work Sans"/>
                <a:ea typeface="Work Sans"/>
                <a:cs typeface="Work Sans"/>
                <a:sym typeface="Work Sans"/>
              </a:rPr>
              <a:t> the instruction / Total Instructions</a:t>
            </a:r>
            <a:endParaRPr i="1" sz="1700">
              <a:solidFill>
                <a:srgbClr val="1155CC"/>
              </a:solidFill>
              <a:latin typeface="Work Sans"/>
              <a:ea typeface="Work Sans"/>
              <a:cs typeface="Work Sans"/>
              <a:sym typeface="Work Sans"/>
            </a:endParaRPr>
          </a:p>
          <a:p>
            <a:pPr indent="-354330" lvl="0" marL="469265"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Dynamic Frequency</a:t>
            </a:r>
            <a:r>
              <a:rPr lang="en-US" sz="1700">
                <a:latin typeface="Work Sans"/>
                <a:ea typeface="Work Sans"/>
                <a:cs typeface="Work Sans"/>
                <a:sym typeface="Work Sans"/>
              </a:rPr>
              <a:t> is the number of times an instruction gets executed (impacts execution time)</a:t>
            </a:r>
            <a:endParaRPr sz="1700">
              <a:latin typeface="Work Sans"/>
              <a:ea typeface="Work Sans"/>
              <a:cs typeface="Work Sans"/>
              <a:sym typeface="Work Sans"/>
            </a:endParaRPr>
          </a:p>
          <a:p>
            <a:pPr indent="-336550" lvl="1" marL="914400" rtl="0" algn="l">
              <a:lnSpc>
                <a:spcPct val="116785"/>
              </a:lnSpc>
              <a:spcBef>
                <a:spcPts val="0"/>
              </a:spcBef>
              <a:spcAft>
                <a:spcPts val="0"/>
              </a:spcAft>
              <a:buClr>
                <a:srgbClr val="38761D"/>
              </a:buClr>
              <a:buSzPts val="1700"/>
              <a:buFont typeface="Work Sans"/>
              <a:buChar char="○"/>
            </a:pPr>
            <a:r>
              <a:rPr i="1" lang="en-US" sz="1700">
                <a:solidFill>
                  <a:srgbClr val="38761D"/>
                </a:solidFill>
                <a:latin typeface="Work Sans"/>
                <a:ea typeface="Work Sans"/>
                <a:cs typeface="Work Sans"/>
                <a:sym typeface="Work Sans"/>
              </a:rPr>
              <a:t>Number of times an instruction is executed / Total number of instructions executed</a:t>
            </a:r>
            <a:endParaRPr i="1" sz="1700">
              <a:solidFill>
                <a:srgbClr val="38761D"/>
              </a:solidFill>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a:latin typeface="Work Sans"/>
                <a:ea typeface="Work Sans"/>
                <a:cs typeface="Work Sans"/>
                <a:sym typeface="Work Sans"/>
              </a:rPr>
              <a:t>Exercise:</a:t>
            </a:r>
            <a:r>
              <a:rPr lang="en-US">
                <a:latin typeface="Work Sans"/>
                <a:ea typeface="Work Sans"/>
                <a:cs typeface="Work Sans"/>
                <a:sym typeface="Work Sans"/>
              </a:rPr>
              <a:t> </a:t>
            </a:r>
            <a:r>
              <a:rPr lang="en-US">
                <a:latin typeface="Work Sans"/>
                <a:ea typeface="Work Sans"/>
                <a:cs typeface="Work Sans"/>
                <a:sym typeface="Work Sans"/>
              </a:rPr>
              <a:t>Instruction Frequency</a:t>
            </a:r>
            <a:endParaRPr>
              <a:latin typeface="Work Sans"/>
              <a:ea typeface="Work Sans"/>
              <a:cs typeface="Work Sans"/>
              <a:sym typeface="Work Sans"/>
            </a:endParaRPr>
          </a:p>
        </p:txBody>
      </p:sp>
      <p:sp>
        <p:nvSpPr>
          <p:cNvPr id="435" name="Google Shape;435;p52"/>
          <p:cNvSpPr txBox="1"/>
          <p:nvPr/>
        </p:nvSpPr>
        <p:spPr>
          <a:xfrm>
            <a:off x="592775" y="1036650"/>
            <a:ext cx="7752000" cy="2407800"/>
          </a:xfrm>
          <a:prstGeom prst="rect">
            <a:avLst/>
          </a:prstGeom>
          <a:noFill/>
          <a:ln>
            <a:noFill/>
          </a:ln>
        </p:spPr>
        <p:txBody>
          <a:bodyPr anchorCtr="0" anchor="t" bIns="0" lIns="0" spcFirstLastPara="1" rIns="0" wrap="square" tIns="12050">
            <a:spAutoFit/>
          </a:bodyPr>
          <a:lstStyle/>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What might cause static frequency and dynamic frequency differ?</a:t>
            </a:r>
            <a:endParaRPr i="1" sz="1700">
              <a:solidFill>
                <a:srgbClr val="38761D"/>
              </a:solidFill>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b="1" lang="en-US">
                <a:latin typeface="Work Sans"/>
                <a:ea typeface="Work Sans"/>
                <a:cs typeface="Work Sans"/>
                <a:sym typeface="Work Sans"/>
              </a:rPr>
              <a:t>Solution</a:t>
            </a:r>
            <a:r>
              <a:rPr b="1" lang="en-US">
                <a:latin typeface="Work Sans"/>
                <a:ea typeface="Work Sans"/>
                <a:cs typeface="Work Sans"/>
                <a:sym typeface="Work Sans"/>
              </a:rPr>
              <a:t>:</a:t>
            </a:r>
            <a:r>
              <a:rPr lang="en-US">
                <a:latin typeface="Work Sans"/>
                <a:ea typeface="Work Sans"/>
                <a:cs typeface="Work Sans"/>
                <a:sym typeface="Work Sans"/>
              </a:rPr>
              <a:t> Instruction Frequency</a:t>
            </a:r>
            <a:endParaRPr>
              <a:latin typeface="Work Sans"/>
              <a:ea typeface="Work Sans"/>
              <a:cs typeface="Work Sans"/>
              <a:sym typeface="Work Sans"/>
            </a:endParaRPr>
          </a:p>
        </p:txBody>
      </p:sp>
      <p:sp>
        <p:nvSpPr>
          <p:cNvPr id="441" name="Google Shape;441;p53"/>
          <p:cNvSpPr txBox="1"/>
          <p:nvPr/>
        </p:nvSpPr>
        <p:spPr>
          <a:xfrm>
            <a:off x="592775" y="1036650"/>
            <a:ext cx="7752000" cy="3630300"/>
          </a:xfrm>
          <a:prstGeom prst="rect">
            <a:avLst/>
          </a:prstGeom>
          <a:noFill/>
          <a:ln>
            <a:noFill/>
          </a:ln>
        </p:spPr>
        <p:txBody>
          <a:bodyPr anchorCtr="0" anchor="t" bIns="0" lIns="0" spcFirstLastPara="1" rIns="0" wrap="square" tIns="12050">
            <a:spAutoFit/>
          </a:bodyPr>
          <a:lstStyle/>
          <a:p>
            <a:pPr indent="-354330" lvl="0" marL="469265" rtl="0" algn="l">
              <a:lnSpc>
                <a:spcPct val="116785"/>
              </a:lnSpc>
              <a:spcBef>
                <a:spcPts val="0"/>
              </a:spcBef>
              <a:spcAft>
                <a:spcPts val="0"/>
              </a:spcAft>
              <a:buSzPts val="1700"/>
              <a:buFont typeface="Work Sans"/>
              <a:buChar char="●"/>
            </a:pPr>
            <a:r>
              <a:rPr lang="en-US" sz="1700">
                <a:latin typeface="Work Sans"/>
                <a:ea typeface="Work Sans"/>
                <a:cs typeface="Work Sans"/>
                <a:sym typeface="Work Sans"/>
              </a:rPr>
              <a:t>What might cause static frequency and dynamic frequency differ?</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336550" lvl="0" marL="457200" rtl="0" algn="l">
              <a:lnSpc>
                <a:spcPct val="116785"/>
              </a:lnSpc>
              <a:spcBef>
                <a:spcPts val="0"/>
              </a:spcBef>
              <a:spcAft>
                <a:spcPts val="0"/>
              </a:spcAft>
              <a:buSzPts val="1700"/>
              <a:buFont typeface="Work Sans"/>
              <a:buChar char="●"/>
            </a:pPr>
            <a:r>
              <a:rPr b="1" lang="en-US" sz="1700">
                <a:latin typeface="Work Sans"/>
                <a:ea typeface="Work Sans"/>
                <a:cs typeface="Work Sans"/>
                <a:sym typeface="Work Sans"/>
              </a:rPr>
              <a:t>A loop or repeating segment of a program can cause instructions inside the loop/segment to have a higher dynamic frequency (cause they get executed more) than static frequency</a:t>
            </a:r>
            <a:endParaRPr b="1"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457200" rtl="0" algn="l">
              <a:lnSpc>
                <a:spcPct val="116785"/>
              </a:lnSpc>
              <a:spcBef>
                <a:spcPts val="0"/>
              </a:spcBef>
              <a:spcAft>
                <a:spcPts val="0"/>
              </a:spcAft>
              <a:buNone/>
            </a:pPr>
            <a:r>
              <a:t/>
            </a:r>
            <a:endParaRPr sz="1700">
              <a:latin typeface="Work Sans"/>
              <a:ea typeface="Work Sans"/>
              <a:cs typeface="Work Sans"/>
              <a:sym typeface="Work Sans"/>
            </a:endParaRPr>
          </a:p>
          <a:p>
            <a:pPr indent="0" lvl="0" marL="0" rtl="0" algn="l">
              <a:spcBef>
                <a:spcPts val="320"/>
              </a:spcBef>
              <a:spcAft>
                <a:spcPts val="0"/>
              </a:spcAft>
              <a:buNone/>
            </a:pPr>
            <a:r>
              <a:t/>
            </a:r>
            <a:endParaRPr>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590050" y="1803675"/>
            <a:ext cx="3963900" cy="1213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Handling</a:t>
            </a:r>
            <a:endParaRPr sz="3900">
              <a:latin typeface="Source Code Pro"/>
              <a:ea typeface="Source Code Pro"/>
              <a:cs typeface="Source Code Pro"/>
              <a:sym typeface="Source Code Pro"/>
            </a:endParaRPr>
          </a:p>
          <a:p>
            <a:pPr indent="0" lvl="0" marL="12700" rtl="0" algn="ctr">
              <a:lnSpc>
                <a:spcPct val="100000"/>
              </a:lnSpc>
              <a:spcBef>
                <a:spcPts val="0"/>
              </a:spcBef>
              <a:spcAft>
                <a:spcPts val="0"/>
              </a:spcAft>
              <a:buNone/>
            </a:pPr>
            <a:r>
              <a:rPr lang="en-US" sz="3900">
                <a:latin typeface="Source Code Pro"/>
                <a:ea typeface="Source Code Pro"/>
                <a:cs typeface="Source Code Pro"/>
                <a:sym typeface="Source Code Pro"/>
              </a:rPr>
              <a:t>Interrupts</a:t>
            </a:r>
            <a:endParaRPr sz="3900">
              <a:latin typeface="Source Code Pro"/>
              <a:ea typeface="Source Code Pro"/>
              <a:cs typeface="Source Code Pro"/>
              <a:sym typeface="Source Code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4"/>
          <p:cNvPicPr preferRelativeResize="0"/>
          <p:nvPr/>
        </p:nvPicPr>
        <p:blipFill>
          <a:blip r:embed="rId3">
            <a:alphaModFix/>
          </a:blip>
          <a:stretch>
            <a:fillRect/>
          </a:stretch>
        </p:blipFill>
        <p:spPr>
          <a:xfrm>
            <a:off x="152400" y="814150"/>
            <a:ext cx="8839201" cy="3434923"/>
          </a:xfrm>
          <a:prstGeom prst="rect">
            <a:avLst/>
          </a:prstGeom>
          <a:noFill/>
          <a:ln>
            <a:noFill/>
          </a:ln>
        </p:spPr>
      </p:pic>
      <p:pic>
        <p:nvPicPr>
          <p:cNvPr id="447" name="Google Shape;447;p54"/>
          <p:cNvPicPr preferRelativeResize="0"/>
          <p:nvPr/>
        </p:nvPicPr>
        <p:blipFill>
          <a:blip r:embed="rId4">
            <a:alphaModFix/>
          </a:blip>
          <a:stretch>
            <a:fillRect/>
          </a:stretch>
        </p:blipFill>
        <p:spPr>
          <a:xfrm>
            <a:off x="7080250" y="3474800"/>
            <a:ext cx="1728650" cy="640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Speedup and Improvement in Execution Time</a:t>
            </a:r>
            <a:endParaRPr>
              <a:latin typeface="Work Sans"/>
              <a:ea typeface="Work Sans"/>
              <a:cs typeface="Work Sans"/>
              <a:sym typeface="Work Sans"/>
            </a:endParaRPr>
          </a:p>
        </p:txBody>
      </p:sp>
      <p:sp>
        <p:nvSpPr>
          <p:cNvPr id="453" name="Google Shape;453;p55"/>
          <p:cNvSpPr txBox="1"/>
          <p:nvPr>
            <p:ph idx="1" type="body"/>
          </p:nvPr>
        </p:nvSpPr>
        <p:spPr>
          <a:xfrm>
            <a:off x="519750" y="1028900"/>
            <a:ext cx="8104500" cy="2462700"/>
          </a:xfrm>
          <a:prstGeom prst="rect">
            <a:avLst/>
          </a:prstGeom>
        </p:spPr>
        <p:txBody>
          <a:bodyPr anchorCtr="0" anchor="t" bIns="0" lIns="0" spcFirstLastPara="1" rIns="0" wrap="square" tIns="0">
            <a:spAutoFit/>
          </a:bodyPr>
          <a:lstStyle/>
          <a:p>
            <a:pPr indent="-317500" lvl="0" marL="457200" rtl="0" algn="l">
              <a:spcBef>
                <a:spcPts val="0"/>
              </a:spcBef>
              <a:spcAft>
                <a:spcPts val="0"/>
              </a:spcAft>
              <a:buSzPts val="1400"/>
              <a:buFont typeface="Work Sans"/>
              <a:buChar char="●"/>
            </a:pPr>
            <a:r>
              <a:rPr b="1" lang="en-US">
                <a:latin typeface="Work Sans"/>
                <a:ea typeface="Work Sans"/>
                <a:cs typeface="Work Sans"/>
                <a:sym typeface="Work Sans"/>
              </a:rPr>
              <a:t>Speedup</a:t>
            </a:r>
            <a:endParaRPr b="1">
              <a:latin typeface="Work Sans"/>
              <a:ea typeface="Work Sans"/>
              <a:cs typeface="Work Sans"/>
              <a:sym typeface="Work Sans"/>
            </a:endParaRPr>
          </a:p>
          <a:p>
            <a:pPr indent="0" lvl="0" marL="914400" rtl="0" algn="l">
              <a:spcBef>
                <a:spcPts val="0"/>
              </a:spcBef>
              <a:spcAft>
                <a:spcPts val="0"/>
              </a:spcAft>
              <a:buNone/>
            </a:pPr>
            <a:r>
              <a:t/>
            </a:r>
            <a:endParaRPr>
              <a:latin typeface="Work Sans"/>
              <a:ea typeface="Work Sans"/>
              <a:cs typeface="Work Sans"/>
              <a:sym typeface="Work Sans"/>
            </a:endParaRPr>
          </a:p>
          <a:p>
            <a:pPr indent="0" lvl="0" marL="914400" rtl="0" algn="l">
              <a:spcBef>
                <a:spcPts val="0"/>
              </a:spcBef>
              <a:spcAft>
                <a:spcPts val="0"/>
              </a:spcAft>
              <a:buNone/>
            </a:pPr>
            <a:r>
              <a:t/>
            </a:r>
            <a:endParaRPr>
              <a:latin typeface="Work Sans"/>
              <a:ea typeface="Work Sans"/>
              <a:cs typeface="Work Sans"/>
              <a:sym typeface="Work Sans"/>
            </a:endParaRPr>
          </a:p>
          <a:p>
            <a:pPr indent="0" lvl="0" marL="914400" rtl="0" algn="l">
              <a:spcBef>
                <a:spcPts val="0"/>
              </a:spcBef>
              <a:spcAft>
                <a:spcPts val="0"/>
              </a:spcAft>
              <a:buNone/>
            </a:pPr>
            <a:r>
              <a:t/>
            </a:r>
            <a:endParaRPr>
              <a:latin typeface="Work Sans"/>
              <a:ea typeface="Work Sans"/>
              <a:cs typeface="Work Sans"/>
              <a:sym typeface="Work Sans"/>
            </a:endParaRPr>
          </a:p>
          <a:p>
            <a:pPr indent="0" lvl="0" marL="914400" rtl="0" algn="l">
              <a:spcBef>
                <a:spcPts val="0"/>
              </a:spcBef>
              <a:spcAft>
                <a:spcPts val="0"/>
              </a:spcAft>
              <a:buNone/>
            </a:pPr>
            <a:r>
              <a:t/>
            </a:r>
            <a:endParaRPr>
              <a:latin typeface="Work Sans"/>
              <a:ea typeface="Work Sans"/>
              <a:cs typeface="Work Sans"/>
              <a:sym typeface="Work Sans"/>
            </a:endParaRPr>
          </a:p>
          <a:p>
            <a:pPr indent="0" lvl="0" marL="914400" rtl="0" algn="l">
              <a:spcBef>
                <a:spcPts val="0"/>
              </a:spcBef>
              <a:spcAft>
                <a:spcPts val="0"/>
              </a:spcAft>
              <a:buNone/>
            </a:pPr>
            <a:r>
              <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a:p>
            <a:pPr indent="-317500" lvl="0" marL="457200" rtl="0" algn="l">
              <a:spcBef>
                <a:spcPts val="0"/>
              </a:spcBef>
              <a:spcAft>
                <a:spcPts val="0"/>
              </a:spcAft>
              <a:buSzPts val="1400"/>
              <a:buFont typeface="Work Sans"/>
              <a:buChar char="●"/>
            </a:pPr>
            <a:r>
              <a:rPr b="1" lang="en-US">
                <a:latin typeface="Work Sans"/>
                <a:ea typeface="Work Sans"/>
                <a:cs typeface="Work Sans"/>
                <a:sym typeface="Work Sans"/>
              </a:rPr>
              <a:t>Improvement in execution time</a:t>
            </a:r>
            <a:endParaRPr b="1">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p:txBody>
      </p:sp>
      <p:pic>
        <p:nvPicPr>
          <p:cNvPr id="454" name="Google Shape;454;p55"/>
          <p:cNvPicPr preferRelativeResize="0"/>
          <p:nvPr/>
        </p:nvPicPr>
        <p:blipFill>
          <a:blip r:embed="rId3">
            <a:alphaModFix/>
          </a:blip>
          <a:stretch>
            <a:fillRect/>
          </a:stretch>
        </p:blipFill>
        <p:spPr>
          <a:xfrm>
            <a:off x="2441696" y="992700"/>
            <a:ext cx="4134476" cy="815425"/>
          </a:xfrm>
          <a:prstGeom prst="rect">
            <a:avLst/>
          </a:prstGeom>
          <a:noFill/>
          <a:ln>
            <a:noFill/>
          </a:ln>
        </p:spPr>
      </p:pic>
      <p:pic>
        <p:nvPicPr>
          <p:cNvPr id="455" name="Google Shape;455;p55"/>
          <p:cNvPicPr preferRelativeResize="0"/>
          <p:nvPr/>
        </p:nvPicPr>
        <p:blipFill>
          <a:blip r:embed="rId4">
            <a:alphaModFix/>
          </a:blip>
          <a:stretch>
            <a:fillRect/>
          </a:stretch>
        </p:blipFill>
        <p:spPr>
          <a:xfrm>
            <a:off x="2507712" y="1764275"/>
            <a:ext cx="4002451" cy="651025"/>
          </a:xfrm>
          <a:prstGeom prst="rect">
            <a:avLst/>
          </a:prstGeom>
          <a:noFill/>
          <a:ln>
            <a:noFill/>
          </a:ln>
        </p:spPr>
      </p:pic>
      <p:pic>
        <p:nvPicPr>
          <p:cNvPr id="456" name="Google Shape;456;p55"/>
          <p:cNvPicPr preferRelativeResize="0"/>
          <p:nvPr/>
        </p:nvPicPr>
        <p:blipFill>
          <a:blip r:embed="rId5">
            <a:alphaModFix/>
          </a:blip>
          <a:stretch>
            <a:fillRect/>
          </a:stretch>
        </p:blipFill>
        <p:spPr>
          <a:xfrm>
            <a:off x="1734486" y="3226225"/>
            <a:ext cx="5675026" cy="73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Metrics Exercise</a:t>
            </a:r>
            <a:endParaRPr>
              <a:latin typeface="Work Sans"/>
              <a:ea typeface="Work Sans"/>
              <a:cs typeface="Work Sans"/>
              <a:sym typeface="Work Sans"/>
            </a:endParaRPr>
          </a:p>
        </p:txBody>
      </p:sp>
      <p:sp>
        <p:nvSpPr>
          <p:cNvPr id="462" name="Google Shape;462;p56"/>
          <p:cNvSpPr txBox="1"/>
          <p:nvPr>
            <p:ph idx="1" type="body"/>
          </p:nvPr>
        </p:nvSpPr>
        <p:spPr>
          <a:xfrm>
            <a:off x="519750" y="1028900"/>
            <a:ext cx="8104500" cy="2339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rgbClr val="000000"/>
                </a:solidFill>
                <a:latin typeface="Work Sans"/>
                <a:ea typeface="Work Sans"/>
                <a:cs typeface="Work Sans"/>
                <a:sym typeface="Work Sans"/>
              </a:rPr>
              <a:t>LeBron James’</a:t>
            </a:r>
            <a:r>
              <a:rPr lang="en-US">
                <a:solidFill>
                  <a:srgbClr val="000000"/>
                </a:solidFill>
                <a:latin typeface="Work Sans"/>
                <a:ea typeface="Work Sans"/>
                <a:cs typeface="Work Sans"/>
                <a:sym typeface="Work Sans"/>
              </a:rPr>
              <a:t> program is inefficient and has 2,200 instructions, of which:</a:t>
            </a:r>
            <a:endParaRPr>
              <a:solidFill>
                <a:srgbClr val="000000"/>
              </a:solidFill>
              <a:latin typeface="Work Sans"/>
              <a:ea typeface="Work Sans"/>
              <a:cs typeface="Work Sans"/>
              <a:sym typeface="Work Sans"/>
            </a:endParaRPr>
          </a:p>
          <a:p>
            <a:pPr indent="0" lvl="0" marL="0" rtl="0" algn="l">
              <a:spcBef>
                <a:spcPts val="0"/>
              </a:spcBef>
              <a:spcAft>
                <a:spcPts val="0"/>
              </a:spcAft>
              <a:buNone/>
            </a:pPr>
            <a:r>
              <a:t/>
            </a:r>
            <a:endParaRPr sz="1000">
              <a:solidFill>
                <a:srgbClr val="000000"/>
              </a:solidFill>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30% are ADD instructions, of 5 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50% are LW instructions, of 4 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20% are SW instructions, of 4 CPI</a:t>
            </a:r>
            <a:endParaRPr>
              <a:latin typeface="Work Sans"/>
              <a:ea typeface="Work Sans"/>
              <a:cs typeface="Work Sans"/>
              <a:sym typeface="Work Sans"/>
            </a:endParaRPr>
          </a:p>
          <a:p>
            <a:pPr indent="0" lvl="0" marL="0" rtl="0" algn="l">
              <a:spcBef>
                <a:spcPts val="0"/>
              </a:spcBef>
              <a:spcAft>
                <a:spcPts val="0"/>
              </a:spcAft>
              <a:buNone/>
            </a:pPr>
            <a:r>
              <a:t/>
            </a:r>
            <a:endParaRPr sz="800">
              <a:solidFill>
                <a:srgbClr val="000000"/>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US">
                <a:solidFill>
                  <a:srgbClr val="000000"/>
                </a:solidFill>
                <a:latin typeface="Work Sans"/>
                <a:ea typeface="Work Sans"/>
                <a:cs typeface="Work Sans"/>
                <a:sym typeface="Work Sans"/>
              </a:rPr>
              <a:t>E</a:t>
            </a:r>
            <a:r>
              <a:rPr lang="en-US">
                <a:solidFill>
                  <a:srgbClr val="000000"/>
                </a:solidFill>
                <a:latin typeface="Work Sans"/>
                <a:ea typeface="Work Sans"/>
                <a:cs typeface="Work Sans"/>
                <a:sym typeface="Work Sans"/>
              </a:rPr>
              <a:t>ach clock cycle is 8ns (nanoseconds). Bron found a way to improve ADD to 3 CPI. What is the </a:t>
            </a:r>
            <a:r>
              <a:rPr b="1" lang="en-US">
                <a:solidFill>
                  <a:srgbClr val="000000"/>
                </a:solidFill>
                <a:latin typeface="Work Sans"/>
                <a:ea typeface="Work Sans"/>
                <a:cs typeface="Work Sans"/>
                <a:sym typeface="Work Sans"/>
              </a:rPr>
              <a:t>execution time</a:t>
            </a:r>
            <a:r>
              <a:rPr lang="en-US">
                <a:solidFill>
                  <a:srgbClr val="000000"/>
                </a:solidFill>
                <a:latin typeface="Work Sans"/>
                <a:ea typeface="Work Sans"/>
                <a:cs typeface="Work Sans"/>
                <a:sym typeface="Work Sans"/>
              </a:rPr>
              <a:t> before and after? What is the </a:t>
            </a:r>
            <a:r>
              <a:rPr b="1" lang="en-US">
                <a:solidFill>
                  <a:srgbClr val="000000"/>
                </a:solidFill>
                <a:latin typeface="Work Sans"/>
                <a:ea typeface="Work Sans"/>
                <a:cs typeface="Work Sans"/>
                <a:sym typeface="Work Sans"/>
              </a:rPr>
              <a:t>Speedup</a:t>
            </a:r>
            <a:r>
              <a:rPr lang="en-US">
                <a:solidFill>
                  <a:srgbClr val="000000"/>
                </a:solidFill>
                <a:latin typeface="Work Sans"/>
                <a:ea typeface="Work Sans"/>
                <a:cs typeface="Work Sans"/>
                <a:sym typeface="Work Sans"/>
              </a:rPr>
              <a:t> and </a:t>
            </a:r>
            <a:r>
              <a:rPr b="1" lang="en-US">
                <a:solidFill>
                  <a:srgbClr val="000000"/>
                </a:solidFill>
                <a:latin typeface="Work Sans"/>
                <a:ea typeface="Work Sans"/>
                <a:cs typeface="Work Sans"/>
                <a:sym typeface="Work Sans"/>
              </a:rPr>
              <a:t>Improvement in execution time</a:t>
            </a:r>
            <a:r>
              <a:rPr lang="en-US">
                <a:solidFill>
                  <a:srgbClr val="000000"/>
                </a:solidFill>
                <a:latin typeface="Work Sans"/>
                <a:ea typeface="Work Sans"/>
                <a:cs typeface="Work Sans"/>
                <a:sym typeface="Work Sans"/>
              </a:rPr>
              <a:t> of King James’ program?</a:t>
            </a:r>
            <a:endParaRPr>
              <a:solidFill>
                <a:srgbClr val="000000"/>
              </a:solidFill>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pic>
        <p:nvPicPr>
          <p:cNvPr id="463" name="Google Shape;463;p56"/>
          <p:cNvPicPr preferRelativeResize="0"/>
          <p:nvPr/>
        </p:nvPicPr>
        <p:blipFill>
          <a:blip r:embed="rId3">
            <a:alphaModFix/>
          </a:blip>
          <a:stretch>
            <a:fillRect/>
          </a:stretch>
        </p:blipFill>
        <p:spPr>
          <a:xfrm>
            <a:off x="6329125" y="3051675"/>
            <a:ext cx="2495899" cy="1815924"/>
          </a:xfrm>
          <a:prstGeom prst="rect">
            <a:avLst/>
          </a:prstGeom>
          <a:noFill/>
          <a:ln>
            <a:noFill/>
          </a:ln>
        </p:spPr>
      </p:pic>
      <p:pic>
        <p:nvPicPr>
          <p:cNvPr id="464" name="Google Shape;464;p56"/>
          <p:cNvPicPr preferRelativeResize="0"/>
          <p:nvPr/>
        </p:nvPicPr>
        <p:blipFill rotWithShape="1">
          <a:blip r:embed="rId4">
            <a:alphaModFix/>
          </a:blip>
          <a:srcRect b="34993" l="0" r="0" t="0"/>
          <a:stretch/>
        </p:blipFill>
        <p:spPr>
          <a:xfrm rot="155289">
            <a:off x="7807199" y="3657279"/>
            <a:ext cx="945452" cy="572691"/>
          </a:xfrm>
          <a:prstGeom prst="rect">
            <a:avLst/>
          </a:prstGeom>
          <a:noFill/>
          <a:ln>
            <a:noFill/>
          </a:ln>
        </p:spPr>
      </p:pic>
      <p:pic>
        <p:nvPicPr>
          <p:cNvPr id="465" name="Google Shape;465;p56"/>
          <p:cNvPicPr preferRelativeResize="0"/>
          <p:nvPr/>
        </p:nvPicPr>
        <p:blipFill>
          <a:blip r:embed="rId5">
            <a:alphaModFix/>
          </a:blip>
          <a:stretch>
            <a:fillRect/>
          </a:stretch>
        </p:blipFill>
        <p:spPr>
          <a:xfrm>
            <a:off x="5452999" y="3317350"/>
            <a:ext cx="1121350" cy="203432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Metrics Exercise Answer</a:t>
            </a:r>
            <a:endParaRPr>
              <a:latin typeface="Work Sans"/>
              <a:ea typeface="Work Sans"/>
              <a:cs typeface="Work Sans"/>
              <a:sym typeface="Work Sans"/>
            </a:endParaRPr>
          </a:p>
        </p:txBody>
      </p:sp>
      <p:sp>
        <p:nvSpPr>
          <p:cNvPr id="471" name="Google Shape;471;p57"/>
          <p:cNvSpPr txBox="1"/>
          <p:nvPr>
            <p:ph idx="1" type="body"/>
          </p:nvPr>
        </p:nvSpPr>
        <p:spPr>
          <a:xfrm>
            <a:off x="519750" y="1028900"/>
            <a:ext cx="8104500" cy="2124300"/>
          </a:xfrm>
          <a:prstGeom prst="rect">
            <a:avLst/>
          </a:prstGeom>
        </p:spPr>
        <p:txBody>
          <a:bodyPr anchorCtr="0" anchor="t" bIns="0" lIns="0" spcFirstLastPara="1" rIns="0" wrap="square" tIns="0">
            <a:spAutoFit/>
          </a:bodyPr>
          <a:lstStyle/>
          <a:p>
            <a:pPr indent="-317500" lvl="0" marL="457200" rtl="0" algn="l">
              <a:spcBef>
                <a:spcPts val="0"/>
              </a:spcBef>
              <a:spcAft>
                <a:spcPts val="0"/>
              </a:spcAft>
              <a:buSzPts val="1400"/>
              <a:buFont typeface="Work Sans"/>
              <a:buChar char="●"/>
            </a:pPr>
            <a:r>
              <a:rPr lang="en-US">
                <a:latin typeface="Work Sans"/>
                <a:ea typeface="Work Sans"/>
                <a:cs typeface="Work Sans"/>
                <a:sym typeface="Work Sans"/>
              </a:rPr>
              <a:t>Original:</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2200 instructions</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8ns clock time</a:t>
            </a:r>
            <a:endParaRPr>
              <a:latin typeface="Work Sans"/>
              <a:ea typeface="Work Sans"/>
              <a:cs typeface="Work Sans"/>
              <a:sym typeface="Work Sans"/>
            </a:endParaRPr>
          </a:p>
          <a:p>
            <a:pPr indent="-317500" lvl="1" marL="914400" rtl="0" algn="l">
              <a:spcBef>
                <a:spcPts val="0"/>
              </a:spcBef>
              <a:spcAft>
                <a:spcPts val="0"/>
              </a:spcAft>
              <a:buSzPts val="1400"/>
              <a:buChar char="○"/>
            </a:pPr>
            <a:r>
              <a:rPr lang="en-US">
                <a:latin typeface="Work Sans"/>
                <a:ea typeface="Work Sans"/>
                <a:cs typeface="Work Sans"/>
                <a:sym typeface="Work Sans"/>
              </a:rPr>
              <a:t>30% </a:t>
            </a:r>
            <a:r>
              <a:rPr b="1" lang="en-US">
                <a:latin typeface="Work Sans"/>
                <a:ea typeface="Work Sans"/>
                <a:cs typeface="Work Sans"/>
                <a:sym typeface="Work Sans"/>
              </a:rPr>
              <a:t>ADD </a:t>
            </a:r>
            <a:r>
              <a:rPr lang="en-US">
                <a:latin typeface="Work Sans"/>
                <a:ea typeface="Work Sans"/>
                <a:cs typeface="Work Sans"/>
                <a:sym typeface="Work Sans"/>
              </a:rPr>
              <a:t>instructions, of </a:t>
            </a:r>
            <a:r>
              <a:rPr b="1" lang="en-US">
                <a:latin typeface="Work Sans"/>
                <a:ea typeface="Work Sans"/>
                <a:cs typeface="Work Sans"/>
                <a:sym typeface="Work Sans"/>
              </a:rPr>
              <a:t>5 </a:t>
            </a:r>
            <a:r>
              <a:rPr lang="en-US">
                <a:latin typeface="Work Sans"/>
                <a:ea typeface="Work Sans"/>
                <a:cs typeface="Work Sans"/>
                <a:sym typeface="Work Sans"/>
              </a:rPr>
              <a:t>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50% LW instructions, of 4 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20% SW instructions, of 4 CPI</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US">
                <a:latin typeface="Work Sans"/>
                <a:ea typeface="Work Sans"/>
                <a:cs typeface="Work Sans"/>
                <a:sym typeface="Work Sans"/>
              </a:rPr>
              <a:t>Old execution time = </a:t>
            </a:r>
            <a:endParaRPr>
              <a:latin typeface="Work Sans"/>
              <a:ea typeface="Work Sans"/>
              <a:cs typeface="Work Sans"/>
              <a:sym typeface="Work Sans"/>
            </a:endParaRPr>
          </a:p>
        </p:txBody>
      </p:sp>
      <p:pic>
        <p:nvPicPr>
          <p:cNvPr id="472" name="Google Shape;472;p57"/>
          <p:cNvPicPr preferRelativeResize="0"/>
          <p:nvPr/>
        </p:nvPicPr>
        <p:blipFill>
          <a:blip r:embed="rId3">
            <a:alphaModFix/>
          </a:blip>
          <a:stretch>
            <a:fillRect/>
          </a:stretch>
        </p:blipFill>
        <p:spPr>
          <a:xfrm>
            <a:off x="2699000" y="2781400"/>
            <a:ext cx="5563400" cy="483775"/>
          </a:xfrm>
          <a:prstGeom prst="rect">
            <a:avLst/>
          </a:prstGeom>
          <a:noFill/>
          <a:ln>
            <a:noFill/>
          </a:ln>
        </p:spPr>
      </p:pic>
      <p:pic>
        <p:nvPicPr>
          <p:cNvPr id="473" name="Google Shape;473;p57"/>
          <p:cNvPicPr preferRelativeResize="0"/>
          <p:nvPr/>
        </p:nvPicPr>
        <p:blipFill rotWithShape="1">
          <a:blip r:embed="rId4">
            <a:alphaModFix/>
          </a:blip>
          <a:srcRect b="20321" l="2793" r="3150" t="23712"/>
          <a:stretch/>
        </p:blipFill>
        <p:spPr>
          <a:xfrm>
            <a:off x="4076350" y="1283400"/>
            <a:ext cx="4797400" cy="39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519750" y="376375"/>
            <a:ext cx="8104500" cy="7695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latin typeface="Work Sans"/>
                <a:ea typeface="Work Sans"/>
                <a:cs typeface="Work Sans"/>
                <a:sym typeface="Work Sans"/>
              </a:rPr>
              <a:t>Metrics Exercise Answer (cont.)</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sp>
        <p:nvSpPr>
          <p:cNvPr id="479" name="Google Shape;479;p58"/>
          <p:cNvSpPr txBox="1"/>
          <p:nvPr>
            <p:ph idx="1" type="body"/>
          </p:nvPr>
        </p:nvSpPr>
        <p:spPr>
          <a:xfrm>
            <a:off x="519750" y="1028900"/>
            <a:ext cx="8104500" cy="2124300"/>
          </a:xfrm>
          <a:prstGeom prst="rect">
            <a:avLst/>
          </a:prstGeom>
        </p:spPr>
        <p:txBody>
          <a:bodyPr anchorCtr="0" anchor="t" bIns="0" lIns="0" spcFirstLastPara="1" rIns="0" wrap="square" tIns="0">
            <a:spAutoFit/>
          </a:bodyPr>
          <a:lstStyle/>
          <a:p>
            <a:pPr indent="-317500" lvl="0" marL="457200" rtl="0" algn="l">
              <a:spcBef>
                <a:spcPts val="0"/>
              </a:spcBef>
              <a:spcAft>
                <a:spcPts val="0"/>
              </a:spcAft>
              <a:buSzPts val="1400"/>
              <a:buFont typeface="Work Sans"/>
              <a:buChar char="●"/>
            </a:pPr>
            <a:r>
              <a:rPr lang="en-US">
                <a:latin typeface="Work Sans"/>
                <a:ea typeface="Work Sans"/>
                <a:cs typeface="Work Sans"/>
                <a:sym typeface="Work Sans"/>
              </a:rPr>
              <a:t>New:</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2200 instructions</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8ns clock time</a:t>
            </a:r>
            <a:endParaRPr>
              <a:latin typeface="Work Sans"/>
              <a:ea typeface="Work Sans"/>
              <a:cs typeface="Work Sans"/>
              <a:sym typeface="Work Sans"/>
            </a:endParaRPr>
          </a:p>
          <a:p>
            <a:pPr indent="-317500" lvl="1" marL="914400" rtl="0" algn="l">
              <a:spcBef>
                <a:spcPts val="0"/>
              </a:spcBef>
              <a:spcAft>
                <a:spcPts val="0"/>
              </a:spcAft>
              <a:buSzPts val="1400"/>
              <a:buChar char="○"/>
            </a:pPr>
            <a:r>
              <a:rPr lang="en-US">
                <a:latin typeface="Work Sans"/>
                <a:ea typeface="Work Sans"/>
                <a:cs typeface="Work Sans"/>
                <a:sym typeface="Work Sans"/>
              </a:rPr>
              <a:t>30% </a:t>
            </a:r>
            <a:r>
              <a:rPr b="1" lang="en-US">
                <a:latin typeface="Work Sans"/>
                <a:ea typeface="Work Sans"/>
                <a:cs typeface="Work Sans"/>
                <a:sym typeface="Work Sans"/>
              </a:rPr>
              <a:t>ADD </a:t>
            </a:r>
            <a:r>
              <a:rPr lang="en-US">
                <a:latin typeface="Work Sans"/>
                <a:ea typeface="Work Sans"/>
                <a:cs typeface="Work Sans"/>
                <a:sym typeface="Work Sans"/>
              </a:rPr>
              <a:t>instructions, of </a:t>
            </a:r>
            <a:r>
              <a:rPr b="1" lang="en-US">
                <a:latin typeface="Work Sans"/>
                <a:ea typeface="Work Sans"/>
                <a:cs typeface="Work Sans"/>
                <a:sym typeface="Work Sans"/>
              </a:rPr>
              <a:t>3</a:t>
            </a:r>
            <a:r>
              <a:rPr lang="en-US">
                <a:latin typeface="Work Sans"/>
                <a:ea typeface="Work Sans"/>
                <a:cs typeface="Work Sans"/>
                <a:sym typeface="Work Sans"/>
              </a:rPr>
              <a:t> 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50% LW instructions, of 4 CPI</a:t>
            </a:r>
            <a:endParaRPr>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20% SW instructions, of 4 CPI</a:t>
            </a:r>
            <a:endParaRPr>
              <a:latin typeface="Work Sans"/>
              <a:ea typeface="Work Sans"/>
              <a:cs typeface="Work Sans"/>
              <a:sym typeface="Work Sans"/>
            </a:endParaRPr>
          </a:p>
          <a:p>
            <a:pPr indent="0" lvl="0" marL="45720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US">
                <a:latin typeface="Work Sans"/>
                <a:ea typeface="Work Sans"/>
                <a:cs typeface="Work Sans"/>
                <a:sym typeface="Work Sans"/>
              </a:rPr>
              <a:t>New execution time = </a:t>
            </a:r>
            <a:endParaRPr>
              <a:latin typeface="Work Sans"/>
              <a:ea typeface="Work Sans"/>
              <a:cs typeface="Work Sans"/>
              <a:sym typeface="Work Sans"/>
            </a:endParaRPr>
          </a:p>
        </p:txBody>
      </p:sp>
      <p:pic>
        <p:nvPicPr>
          <p:cNvPr id="480" name="Google Shape;480;p58"/>
          <p:cNvPicPr preferRelativeResize="0"/>
          <p:nvPr/>
        </p:nvPicPr>
        <p:blipFill rotWithShape="1">
          <a:blip r:embed="rId3">
            <a:alphaModFix/>
          </a:blip>
          <a:srcRect b="20321" l="2793" r="3150" t="23712"/>
          <a:stretch/>
        </p:blipFill>
        <p:spPr>
          <a:xfrm>
            <a:off x="4076350" y="1283400"/>
            <a:ext cx="4797400" cy="393725"/>
          </a:xfrm>
          <a:prstGeom prst="rect">
            <a:avLst/>
          </a:prstGeom>
          <a:noFill/>
          <a:ln>
            <a:noFill/>
          </a:ln>
        </p:spPr>
      </p:pic>
      <p:pic>
        <p:nvPicPr>
          <p:cNvPr id="481" name="Google Shape;481;p58"/>
          <p:cNvPicPr preferRelativeResize="0"/>
          <p:nvPr/>
        </p:nvPicPr>
        <p:blipFill>
          <a:blip r:embed="rId4">
            <a:alphaModFix/>
          </a:blip>
          <a:stretch>
            <a:fillRect/>
          </a:stretch>
        </p:blipFill>
        <p:spPr>
          <a:xfrm>
            <a:off x="2797050" y="2838250"/>
            <a:ext cx="5604301" cy="359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type="title"/>
          </p:nvPr>
        </p:nvSpPr>
        <p:spPr>
          <a:xfrm>
            <a:off x="519750" y="376375"/>
            <a:ext cx="81045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solidFill>
                  <a:srgbClr val="000000"/>
                </a:solidFill>
                <a:latin typeface="Work Sans"/>
                <a:ea typeface="Work Sans"/>
                <a:cs typeface="Work Sans"/>
                <a:sym typeface="Work Sans"/>
              </a:rPr>
              <a:t>Metrics Exercise Answer (cont.)</a:t>
            </a:r>
            <a:endParaRPr>
              <a:solidFill>
                <a:srgbClr val="000000"/>
              </a:solidFill>
              <a:latin typeface="Work Sans"/>
              <a:ea typeface="Work Sans"/>
              <a:cs typeface="Work Sans"/>
              <a:sym typeface="Work Sans"/>
            </a:endParaRPr>
          </a:p>
          <a:p>
            <a:pPr indent="0" lvl="0" marL="0" rtl="0" algn="l">
              <a:spcBef>
                <a:spcPts val="0"/>
              </a:spcBef>
              <a:spcAft>
                <a:spcPts val="0"/>
              </a:spcAft>
              <a:buNone/>
            </a:pPr>
            <a:r>
              <a:t/>
            </a:r>
            <a:endParaRPr>
              <a:solidFill>
                <a:srgbClr val="000000"/>
              </a:solidFill>
              <a:latin typeface="Work Sans"/>
              <a:ea typeface="Work Sans"/>
              <a:cs typeface="Work Sans"/>
              <a:sym typeface="Work Sans"/>
            </a:endParaRPr>
          </a:p>
        </p:txBody>
      </p:sp>
      <p:sp>
        <p:nvSpPr>
          <p:cNvPr id="487" name="Google Shape;487;p59"/>
          <p:cNvSpPr txBox="1"/>
          <p:nvPr>
            <p:ph idx="1" type="body"/>
          </p:nvPr>
        </p:nvSpPr>
        <p:spPr>
          <a:xfrm>
            <a:off x="519750" y="1028900"/>
            <a:ext cx="8104500" cy="14778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latin typeface="Work Sans"/>
                <a:ea typeface="Work Sans"/>
                <a:cs typeface="Work Sans"/>
                <a:sym typeface="Work Sans"/>
              </a:rPr>
              <a:t>Old execution time = 75680ns</a:t>
            </a:r>
            <a:endParaRPr>
              <a:latin typeface="Work Sans"/>
              <a:ea typeface="Work Sans"/>
              <a:cs typeface="Work Sans"/>
              <a:sym typeface="Work Sans"/>
            </a:endParaRPr>
          </a:p>
          <a:p>
            <a:pPr indent="0" lvl="0" marL="0" rtl="0" algn="l">
              <a:spcBef>
                <a:spcPts val="0"/>
              </a:spcBef>
              <a:spcAft>
                <a:spcPts val="0"/>
              </a:spcAft>
              <a:buNone/>
            </a:pPr>
            <a:r>
              <a:rPr lang="en-US">
                <a:latin typeface="Work Sans"/>
                <a:ea typeface="Work Sans"/>
                <a:cs typeface="Work Sans"/>
                <a:sym typeface="Work Sans"/>
              </a:rPr>
              <a:t>New execution time = 65120ns</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US">
                <a:latin typeface="Work Sans"/>
                <a:ea typeface="Work Sans"/>
                <a:cs typeface="Work Sans"/>
                <a:sym typeface="Work Sans"/>
              </a:rPr>
              <a:t>Speedup = </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lang="en-US">
                <a:latin typeface="Work Sans"/>
                <a:ea typeface="Work Sans"/>
                <a:cs typeface="Work Sans"/>
                <a:sym typeface="Work Sans"/>
              </a:rPr>
              <a:t>Improvement in execution time = </a:t>
            </a:r>
            <a:endParaRPr>
              <a:latin typeface="Work Sans"/>
              <a:ea typeface="Work Sans"/>
              <a:cs typeface="Work Sans"/>
              <a:sym typeface="Work Sans"/>
            </a:endParaRPr>
          </a:p>
        </p:txBody>
      </p:sp>
      <p:pic>
        <p:nvPicPr>
          <p:cNvPr id="488" name="Google Shape;488;p59"/>
          <p:cNvPicPr preferRelativeResize="0"/>
          <p:nvPr/>
        </p:nvPicPr>
        <p:blipFill>
          <a:blip r:embed="rId3">
            <a:alphaModFix/>
          </a:blip>
          <a:stretch>
            <a:fillRect/>
          </a:stretch>
        </p:blipFill>
        <p:spPr>
          <a:xfrm>
            <a:off x="5111273" y="1140725"/>
            <a:ext cx="3520915" cy="572700"/>
          </a:xfrm>
          <a:prstGeom prst="rect">
            <a:avLst/>
          </a:prstGeom>
          <a:noFill/>
          <a:ln>
            <a:noFill/>
          </a:ln>
        </p:spPr>
      </p:pic>
      <p:pic>
        <p:nvPicPr>
          <p:cNvPr id="489" name="Google Shape;489;p59"/>
          <p:cNvPicPr preferRelativeResize="0"/>
          <p:nvPr/>
        </p:nvPicPr>
        <p:blipFill>
          <a:blip r:embed="rId4">
            <a:alphaModFix/>
          </a:blip>
          <a:stretch>
            <a:fillRect/>
          </a:stretch>
        </p:blipFill>
        <p:spPr>
          <a:xfrm>
            <a:off x="4656030" y="1806375"/>
            <a:ext cx="4431384" cy="572700"/>
          </a:xfrm>
          <a:prstGeom prst="rect">
            <a:avLst/>
          </a:prstGeom>
          <a:noFill/>
          <a:ln>
            <a:noFill/>
          </a:ln>
        </p:spPr>
      </p:pic>
      <p:pic>
        <p:nvPicPr>
          <p:cNvPr id="490" name="Google Shape;490;p59"/>
          <p:cNvPicPr preferRelativeResize="0"/>
          <p:nvPr/>
        </p:nvPicPr>
        <p:blipFill rotWithShape="1">
          <a:blip r:embed="rId5">
            <a:alphaModFix/>
          </a:blip>
          <a:srcRect b="0" l="5464" r="0" t="0"/>
          <a:stretch/>
        </p:blipFill>
        <p:spPr>
          <a:xfrm>
            <a:off x="1700499" y="1601738"/>
            <a:ext cx="1353425" cy="660225"/>
          </a:xfrm>
          <a:prstGeom prst="rect">
            <a:avLst/>
          </a:prstGeom>
          <a:noFill/>
          <a:ln>
            <a:noFill/>
          </a:ln>
        </p:spPr>
      </p:pic>
      <p:pic>
        <p:nvPicPr>
          <p:cNvPr id="491" name="Google Shape;491;p59"/>
          <p:cNvPicPr preferRelativeResize="0"/>
          <p:nvPr/>
        </p:nvPicPr>
        <p:blipFill>
          <a:blip r:embed="rId6">
            <a:alphaModFix/>
          </a:blip>
          <a:stretch>
            <a:fillRect/>
          </a:stretch>
        </p:blipFill>
        <p:spPr>
          <a:xfrm>
            <a:off x="1288822" y="2603425"/>
            <a:ext cx="2406153" cy="660225"/>
          </a:xfrm>
          <a:prstGeom prst="rect">
            <a:avLst/>
          </a:prstGeom>
          <a:noFill/>
          <a:ln>
            <a:noFill/>
          </a:ln>
        </p:spPr>
      </p:pic>
      <p:sp>
        <p:nvSpPr>
          <p:cNvPr id="492" name="Google Shape;492;p59"/>
          <p:cNvSpPr txBox="1"/>
          <p:nvPr/>
        </p:nvSpPr>
        <p:spPr>
          <a:xfrm>
            <a:off x="6618425" y="2822550"/>
            <a:ext cx="1954200" cy="1262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Speedup and Improvement in execution time are ratios and DO NOT HAVE UNITS</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Amdahl’s Law</a:t>
            </a:r>
            <a:endParaRPr>
              <a:latin typeface="Work Sans"/>
              <a:ea typeface="Work Sans"/>
              <a:cs typeface="Work Sans"/>
              <a:sym typeface="Work Sans"/>
            </a:endParaRPr>
          </a:p>
        </p:txBody>
      </p:sp>
      <p:sp>
        <p:nvSpPr>
          <p:cNvPr id="498" name="Google Shape;498;p60"/>
          <p:cNvSpPr txBox="1"/>
          <p:nvPr>
            <p:ph idx="1" type="body"/>
          </p:nvPr>
        </p:nvSpPr>
        <p:spPr>
          <a:xfrm>
            <a:off x="519750" y="2049025"/>
            <a:ext cx="81045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a:solidFill>
                  <a:srgbClr val="000000"/>
                </a:solidFill>
                <a:latin typeface="Work Sans"/>
                <a:ea typeface="Work Sans"/>
                <a:cs typeface="Work Sans"/>
                <a:sym typeface="Work Sans"/>
              </a:rPr>
              <a:t>Exercise:</a:t>
            </a:r>
            <a:endParaRPr b="1">
              <a:solidFill>
                <a:srgbClr val="000000"/>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US">
                <a:latin typeface="Work Sans"/>
                <a:ea typeface="Work Sans"/>
                <a:cs typeface="Work Sans"/>
                <a:sym typeface="Work Sans"/>
              </a:rPr>
              <a:t>A processor spends 30% of its time on add instructions. An engineer proposes to improve the add instruction by 5 times. What is the speedup achieved because of the modification?</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p:txBody>
      </p:sp>
      <p:pic>
        <p:nvPicPr>
          <p:cNvPr id="499" name="Google Shape;499;p60"/>
          <p:cNvPicPr preferRelativeResize="0"/>
          <p:nvPr/>
        </p:nvPicPr>
        <p:blipFill>
          <a:blip r:embed="rId3">
            <a:alphaModFix/>
          </a:blip>
          <a:stretch>
            <a:fillRect/>
          </a:stretch>
        </p:blipFill>
        <p:spPr>
          <a:xfrm>
            <a:off x="2020475" y="1302350"/>
            <a:ext cx="4655234" cy="39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Exercise Answer</a:t>
            </a:r>
            <a:endParaRPr>
              <a:latin typeface="Work Sans"/>
              <a:ea typeface="Work Sans"/>
              <a:cs typeface="Work Sans"/>
              <a:sym typeface="Work Sans"/>
            </a:endParaRPr>
          </a:p>
        </p:txBody>
      </p:sp>
      <p:sp>
        <p:nvSpPr>
          <p:cNvPr id="505" name="Google Shape;505;p61"/>
          <p:cNvSpPr txBox="1"/>
          <p:nvPr>
            <p:ph idx="1" type="body"/>
          </p:nvPr>
        </p:nvSpPr>
        <p:spPr>
          <a:xfrm>
            <a:off x="519750" y="1169450"/>
            <a:ext cx="8161800" cy="1723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1600">
                <a:latin typeface="Work Sans"/>
                <a:ea typeface="Work Sans"/>
                <a:cs typeface="Work Sans"/>
                <a:sym typeface="Work Sans"/>
              </a:rPr>
              <a:t>Q) A processor spends 30% of its time on add instructions. An engineer proposes to improve the add instruction by 5 times. What is the speedup achieved because of the modification?</a:t>
            </a:r>
            <a:endParaRPr sz="1600">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0" rtl="0" algn="l">
              <a:spcBef>
                <a:spcPts val="0"/>
              </a:spcBef>
              <a:spcAft>
                <a:spcPts val="0"/>
              </a:spcAft>
              <a:buNone/>
            </a:pPr>
            <a:r>
              <a:rPr b="1" lang="en-US" sz="1600">
                <a:latin typeface="Work Sans"/>
                <a:ea typeface="Work Sans"/>
                <a:cs typeface="Work Sans"/>
                <a:sym typeface="Work Sans"/>
              </a:rPr>
              <a:t>Let the original execution time be 1. The amount of time spent on add instructions will be 0.3, and time spent on the remaining instructions will be 0.7. By Amdahl’s Law:</a:t>
            </a:r>
            <a:endParaRPr b="1" sz="1600">
              <a:latin typeface="Work Sans"/>
              <a:ea typeface="Work Sans"/>
              <a:cs typeface="Work Sans"/>
              <a:sym typeface="Work Sans"/>
            </a:endParaRPr>
          </a:p>
        </p:txBody>
      </p:sp>
      <p:pic>
        <p:nvPicPr>
          <p:cNvPr id="506" name="Google Shape;506;p61"/>
          <p:cNvPicPr preferRelativeResize="0"/>
          <p:nvPr/>
        </p:nvPicPr>
        <p:blipFill>
          <a:blip r:embed="rId3">
            <a:alphaModFix/>
          </a:blip>
          <a:stretch>
            <a:fillRect/>
          </a:stretch>
        </p:blipFill>
        <p:spPr>
          <a:xfrm>
            <a:off x="4374501" y="492925"/>
            <a:ext cx="4018525" cy="339600"/>
          </a:xfrm>
          <a:prstGeom prst="rect">
            <a:avLst/>
          </a:prstGeom>
          <a:noFill/>
          <a:ln>
            <a:noFill/>
          </a:ln>
        </p:spPr>
      </p:pic>
      <p:pic>
        <p:nvPicPr>
          <p:cNvPr id="507" name="Google Shape;507;p61"/>
          <p:cNvPicPr preferRelativeResize="0"/>
          <p:nvPr/>
        </p:nvPicPr>
        <p:blipFill>
          <a:blip r:embed="rId4">
            <a:alphaModFix/>
          </a:blip>
          <a:stretch>
            <a:fillRect/>
          </a:stretch>
        </p:blipFill>
        <p:spPr>
          <a:xfrm>
            <a:off x="2029475" y="2929500"/>
            <a:ext cx="5085050" cy="1699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519750" y="376375"/>
            <a:ext cx="81045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Work Sans"/>
                <a:ea typeface="Work Sans"/>
                <a:cs typeface="Work Sans"/>
                <a:sym typeface="Work Sans"/>
              </a:rPr>
              <a:t>Latency and Throughput</a:t>
            </a:r>
            <a:endParaRPr>
              <a:latin typeface="Work Sans"/>
              <a:ea typeface="Work Sans"/>
              <a:cs typeface="Work Sans"/>
              <a:sym typeface="Work Sans"/>
            </a:endParaRPr>
          </a:p>
        </p:txBody>
      </p:sp>
      <p:sp>
        <p:nvSpPr>
          <p:cNvPr id="513" name="Google Shape;513;p62"/>
          <p:cNvSpPr txBox="1"/>
          <p:nvPr>
            <p:ph idx="1" type="body"/>
          </p:nvPr>
        </p:nvSpPr>
        <p:spPr>
          <a:xfrm>
            <a:off x="519750" y="1028900"/>
            <a:ext cx="8104500" cy="1662300"/>
          </a:xfrm>
          <a:prstGeom prst="rect">
            <a:avLst/>
          </a:prstGeom>
        </p:spPr>
        <p:txBody>
          <a:bodyPr anchorCtr="0" anchor="t" bIns="0" lIns="0" spcFirstLastPara="1" rIns="0" wrap="square" tIns="0">
            <a:spAutoFit/>
          </a:bodyPr>
          <a:lstStyle/>
          <a:p>
            <a:pPr indent="-342900" lvl="0" marL="457200" rtl="0" algn="l">
              <a:spcBef>
                <a:spcPts val="0"/>
              </a:spcBef>
              <a:spcAft>
                <a:spcPts val="0"/>
              </a:spcAft>
              <a:buSzPts val="1800"/>
              <a:buFont typeface="Work Sans"/>
              <a:buChar char="●"/>
            </a:pPr>
            <a:r>
              <a:rPr b="1" lang="en-US" sz="1800">
                <a:latin typeface="Work Sans"/>
                <a:ea typeface="Work Sans"/>
                <a:cs typeface="Work Sans"/>
                <a:sym typeface="Work Sans"/>
              </a:rPr>
              <a:t>Latency</a:t>
            </a:r>
            <a:endParaRPr b="1" sz="1800">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How many units of time it takes an instruction to execute from start to finish.</a:t>
            </a:r>
            <a:endParaRPr>
              <a:latin typeface="Work Sans"/>
              <a:ea typeface="Work Sans"/>
              <a:cs typeface="Work Sans"/>
              <a:sym typeface="Work Sans"/>
            </a:endParaRPr>
          </a:p>
          <a:p>
            <a:pPr indent="-330200" lvl="0" marL="457200" rtl="0" algn="l">
              <a:spcBef>
                <a:spcPts val="0"/>
              </a:spcBef>
              <a:spcAft>
                <a:spcPts val="0"/>
              </a:spcAft>
              <a:buSzPts val="1600"/>
              <a:buFont typeface="Work Sans"/>
              <a:buChar char="●"/>
            </a:pPr>
            <a:r>
              <a:rPr b="1" lang="en-US" sz="1800">
                <a:latin typeface="Work Sans"/>
                <a:ea typeface="Work Sans"/>
                <a:cs typeface="Work Sans"/>
                <a:sym typeface="Work Sans"/>
              </a:rPr>
              <a:t>Throughput</a:t>
            </a:r>
            <a:endParaRPr b="1" sz="1800">
              <a:latin typeface="Work Sans"/>
              <a:ea typeface="Work Sans"/>
              <a:cs typeface="Work Sans"/>
              <a:sym typeface="Work Sans"/>
            </a:endParaRPr>
          </a:p>
          <a:p>
            <a:pPr indent="-317500" lvl="1" marL="914400" rtl="0" algn="l">
              <a:spcBef>
                <a:spcPts val="0"/>
              </a:spcBef>
              <a:spcAft>
                <a:spcPts val="0"/>
              </a:spcAft>
              <a:buSzPts val="1400"/>
              <a:buFont typeface="Work Sans"/>
              <a:buChar char="○"/>
            </a:pPr>
            <a:r>
              <a:rPr lang="en-US">
                <a:latin typeface="Work Sans"/>
                <a:ea typeface="Work Sans"/>
                <a:cs typeface="Work Sans"/>
                <a:sym typeface="Work Sans"/>
              </a:rPr>
              <a:t>Number of instructions executed by the processor per unit of time</a:t>
            </a:r>
            <a:endParaRPr>
              <a:latin typeface="Work Sans"/>
              <a:ea typeface="Work Sans"/>
              <a:cs typeface="Work Sans"/>
              <a:sym typeface="Work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type="title"/>
          </p:nvPr>
        </p:nvSpPr>
        <p:spPr>
          <a:xfrm>
            <a:off x="311700" y="1645075"/>
            <a:ext cx="8520600" cy="184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Thanks for Attending :)</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rPr b="1" lang="en-US" sz="1700"/>
              <a:t>If you have questions about Project 1 or Test 1, </a:t>
            </a:r>
            <a:endParaRPr b="1" sz="1700"/>
          </a:p>
          <a:p>
            <a:pPr indent="0" lvl="0" marL="0" rtl="0" algn="ctr">
              <a:spcBef>
                <a:spcPts val="0"/>
              </a:spcBef>
              <a:spcAft>
                <a:spcPts val="0"/>
              </a:spcAft>
              <a:buNone/>
            </a:pPr>
            <a:r>
              <a:rPr b="1" lang="en-US" sz="1700"/>
              <a:t>feel free to stick around and ask us!</a:t>
            </a:r>
            <a:endParaRPr b="1"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Clr>
                <a:schemeClr val="dk1"/>
              </a:buClr>
              <a:buFont typeface="Arial"/>
              <a:buNone/>
            </a:pPr>
            <a:r>
              <a:rPr lang="en-US">
                <a:latin typeface="Work Sans"/>
                <a:ea typeface="Work Sans"/>
                <a:cs typeface="Work Sans"/>
                <a:sym typeface="Work Sans"/>
              </a:rPr>
              <a:t>Review: Types of Discontinuities</a:t>
            </a:r>
            <a:endParaRPr>
              <a:latin typeface="Work Sans"/>
              <a:ea typeface="Work Sans"/>
              <a:cs typeface="Work Sans"/>
              <a:sym typeface="Work Sans"/>
            </a:endParaRPr>
          </a:p>
        </p:txBody>
      </p:sp>
      <p:sp>
        <p:nvSpPr>
          <p:cNvPr id="108" name="Google Shape;108;p19"/>
          <p:cNvSpPr/>
          <p:nvPr/>
        </p:nvSpPr>
        <p:spPr>
          <a:xfrm>
            <a:off x="771025" y="933600"/>
            <a:ext cx="2394000" cy="2374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Work Sans"/>
                <a:ea typeface="Work Sans"/>
                <a:cs typeface="Work Sans"/>
                <a:sym typeface="Work Sans"/>
              </a:rPr>
              <a:t>Interrupts</a:t>
            </a:r>
            <a:endParaRPr b="1">
              <a:latin typeface="Work Sans"/>
              <a:ea typeface="Work Sans"/>
              <a:cs typeface="Work Sans"/>
              <a:sym typeface="Work Sans"/>
            </a:endParaRPr>
          </a:p>
          <a:p>
            <a:pPr indent="0" lvl="0" marL="0" rtl="0" algn="ctr">
              <a:spcBef>
                <a:spcPts val="0"/>
              </a:spcBef>
              <a:spcAft>
                <a:spcPts val="0"/>
              </a:spcAft>
              <a:buNone/>
            </a:pPr>
            <a:r>
              <a:t/>
            </a:r>
            <a:endParaRPr b="1">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Asynchronous events intentionally caused by someone/something interacting with the computer</a:t>
            </a:r>
            <a:endParaRPr sz="1300">
              <a:latin typeface="Work Sans"/>
              <a:ea typeface="Work Sans"/>
              <a:cs typeface="Work Sans"/>
              <a:sym typeface="Work Sans"/>
            </a:endParaRPr>
          </a:p>
          <a:p>
            <a:pPr indent="0" lvl="0" marL="0" rtl="0" algn="ctr">
              <a:spcBef>
                <a:spcPts val="0"/>
              </a:spcBef>
              <a:spcAft>
                <a:spcPts val="0"/>
              </a:spcAft>
              <a:buNone/>
            </a:pPr>
            <a:r>
              <a:t/>
            </a:r>
            <a:endParaRPr sz="1300">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Ex: Keyboard Press</a:t>
            </a:r>
            <a:endParaRPr sz="1300">
              <a:latin typeface="Work Sans"/>
              <a:ea typeface="Work Sans"/>
              <a:cs typeface="Work Sans"/>
              <a:sym typeface="Work Sans"/>
            </a:endParaRPr>
          </a:p>
        </p:txBody>
      </p:sp>
      <p:sp>
        <p:nvSpPr>
          <p:cNvPr id="109" name="Google Shape;109;p19"/>
          <p:cNvSpPr/>
          <p:nvPr/>
        </p:nvSpPr>
        <p:spPr>
          <a:xfrm>
            <a:off x="3346150" y="933600"/>
            <a:ext cx="2394000" cy="2374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Work Sans"/>
              <a:ea typeface="Work Sans"/>
              <a:cs typeface="Work Sans"/>
              <a:sym typeface="Work Sans"/>
            </a:endParaRPr>
          </a:p>
          <a:p>
            <a:pPr indent="0" lvl="0" marL="0" rtl="0" algn="ctr">
              <a:spcBef>
                <a:spcPts val="0"/>
              </a:spcBef>
              <a:spcAft>
                <a:spcPts val="0"/>
              </a:spcAft>
              <a:buNone/>
            </a:pPr>
            <a:r>
              <a:rPr b="1" lang="en-US">
                <a:latin typeface="Work Sans"/>
                <a:ea typeface="Work Sans"/>
                <a:cs typeface="Work Sans"/>
                <a:sym typeface="Work Sans"/>
              </a:rPr>
              <a:t>Traps</a:t>
            </a:r>
            <a:endParaRPr b="1">
              <a:latin typeface="Work Sans"/>
              <a:ea typeface="Work Sans"/>
              <a:cs typeface="Work Sans"/>
              <a:sym typeface="Work Sans"/>
            </a:endParaRPr>
          </a:p>
          <a:p>
            <a:pPr indent="0" lvl="0" marL="0" rtl="0" algn="ctr">
              <a:spcBef>
                <a:spcPts val="0"/>
              </a:spcBef>
              <a:spcAft>
                <a:spcPts val="0"/>
              </a:spcAft>
              <a:buNone/>
            </a:pPr>
            <a:r>
              <a:t/>
            </a:r>
            <a:endParaRPr b="1">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Synchronous events that occur when the user accesses protected system resources.</a:t>
            </a:r>
            <a:endParaRPr sz="1300">
              <a:latin typeface="Work Sans"/>
              <a:ea typeface="Work Sans"/>
              <a:cs typeface="Work Sans"/>
              <a:sym typeface="Work Sans"/>
            </a:endParaRPr>
          </a:p>
          <a:p>
            <a:pPr indent="0" lvl="0" marL="0" rtl="0" algn="ctr">
              <a:spcBef>
                <a:spcPts val="0"/>
              </a:spcBef>
              <a:spcAft>
                <a:spcPts val="0"/>
              </a:spcAft>
              <a:buNone/>
            </a:pPr>
            <a:r>
              <a:t/>
            </a:r>
            <a:endParaRPr sz="1300">
              <a:latin typeface="Work Sans"/>
              <a:ea typeface="Work Sans"/>
              <a:cs typeface="Work Sans"/>
              <a:sym typeface="Work Sans"/>
            </a:endParaRPr>
          </a:p>
          <a:p>
            <a:pPr indent="0" lvl="0" marL="0" rtl="0" algn="ctr">
              <a:spcBef>
                <a:spcPts val="0"/>
              </a:spcBef>
              <a:spcAft>
                <a:spcPts val="0"/>
              </a:spcAft>
              <a:buNone/>
            </a:pPr>
            <a:r>
              <a:t/>
            </a:r>
            <a:endParaRPr sz="1300">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Ex: Memory Allocation</a:t>
            </a:r>
            <a:endParaRPr sz="1300">
              <a:latin typeface="Work Sans"/>
              <a:ea typeface="Work Sans"/>
              <a:cs typeface="Work Sans"/>
              <a:sym typeface="Work Sans"/>
            </a:endParaRPr>
          </a:p>
          <a:p>
            <a:pPr indent="0" lvl="0" marL="0" rtl="0" algn="ctr">
              <a:spcBef>
                <a:spcPts val="0"/>
              </a:spcBef>
              <a:spcAft>
                <a:spcPts val="0"/>
              </a:spcAft>
              <a:buNone/>
            </a:pPr>
            <a:r>
              <a:t/>
            </a:r>
            <a:endParaRPr sz="1300">
              <a:latin typeface="Work Sans"/>
              <a:ea typeface="Work Sans"/>
              <a:cs typeface="Work Sans"/>
              <a:sym typeface="Work Sans"/>
            </a:endParaRPr>
          </a:p>
        </p:txBody>
      </p:sp>
      <p:sp>
        <p:nvSpPr>
          <p:cNvPr id="110" name="Google Shape;110;p19"/>
          <p:cNvSpPr/>
          <p:nvPr/>
        </p:nvSpPr>
        <p:spPr>
          <a:xfrm>
            <a:off x="5978975" y="933600"/>
            <a:ext cx="2394000" cy="23748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Work Sans"/>
              <a:ea typeface="Work Sans"/>
              <a:cs typeface="Work Sans"/>
              <a:sym typeface="Work Sans"/>
            </a:endParaRPr>
          </a:p>
          <a:p>
            <a:pPr indent="0" lvl="0" marL="0" rtl="0" algn="ctr">
              <a:spcBef>
                <a:spcPts val="0"/>
              </a:spcBef>
              <a:spcAft>
                <a:spcPts val="0"/>
              </a:spcAft>
              <a:buNone/>
            </a:pPr>
            <a:r>
              <a:rPr b="1" lang="en-US">
                <a:latin typeface="Work Sans"/>
                <a:ea typeface="Work Sans"/>
                <a:cs typeface="Work Sans"/>
                <a:sym typeface="Work Sans"/>
              </a:rPr>
              <a:t>Exceptions</a:t>
            </a:r>
            <a:endParaRPr b="1">
              <a:latin typeface="Work Sans"/>
              <a:ea typeface="Work Sans"/>
              <a:cs typeface="Work Sans"/>
              <a:sym typeface="Work Sans"/>
            </a:endParaRPr>
          </a:p>
          <a:p>
            <a:pPr indent="0" lvl="0" marL="0" rtl="0" algn="ctr">
              <a:spcBef>
                <a:spcPts val="0"/>
              </a:spcBef>
              <a:spcAft>
                <a:spcPts val="0"/>
              </a:spcAft>
              <a:buNone/>
            </a:pPr>
            <a:r>
              <a:t/>
            </a:r>
            <a:endParaRPr b="1">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Synchronous event where system encounters something it doesn’t understand, so it purposely sends an alert.</a:t>
            </a:r>
            <a:endParaRPr sz="1300">
              <a:latin typeface="Work Sans"/>
              <a:ea typeface="Work Sans"/>
              <a:cs typeface="Work Sans"/>
              <a:sym typeface="Work Sans"/>
            </a:endParaRPr>
          </a:p>
          <a:p>
            <a:pPr indent="0" lvl="0" marL="0" rtl="0" algn="l">
              <a:spcBef>
                <a:spcPts val="0"/>
              </a:spcBef>
              <a:spcAft>
                <a:spcPts val="0"/>
              </a:spcAft>
              <a:buNone/>
            </a:pPr>
            <a:r>
              <a:t/>
            </a:r>
            <a:endParaRPr sz="1300">
              <a:latin typeface="Work Sans"/>
              <a:ea typeface="Work Sans"/>
              <a:cs typeface="Work Sans"/>
              <a:sym typeface="Work Sans"/>
            </a:endParaRPr>
          </a:p>
          <a:p>
            <a:pPr indent="0" lvl="0" marL="0" rtl="0" algn="ctr">
              <a:spcBef>
                <a:spcPts val="0"/>
              </a:spcBef>
              <a:spcAft>
                <a:spcPts val="0"/>
              </a:spcAft>
              <a:buNone/>
            </a:pPr>
            <a:r>
              <a:rPr lang="en-US" sz="1300">
                <a:latin typeface="Work Sans"/>
                <a:ea typeface="Work Sans"/>
                <a:cs typeface="Work Sans"/>
                <a:sym typeface="Work Sans"/>
              </a:rPr>
              <a:t>Ex: Null Pointer Exception</a:t>
            </a:r>
            <a:endParaRPr sz="1300">
              <a:latin typeface="Work Sans"/>
              <a:ea typeface="Work Sans"/>
              <a:cs typeface="Work Sans"/>
              <a:sym typeface="Work Sans"/>
            </a:endParaRPr>
          </a:p>
          <a:p>
            <a:pPr indent="0" lvl="0" marL="0" rtl="0" algn="ctr">
              <a:spcBef>
                <a:spcPts val="0"/>
              </a:spcBef>
              <a:spcAft>
                <a:spcPts val="0"/>
              </a:spcAft>
              <a:buNone/>
            </a:pPr>
            <a:r>
              <a:t/>
            </a:r>
            <a:endParaRPr sz="1300">
              <a:latin typeface="Work Sans"/>
              <a:ea typeface="Work Sans"/>
              <a:cs typeface="Work Sans"/>
              <a:sym typeface="Work Sans"/>
            </a:endParaRPr>
          </a:p>
        </p:txBody>
      </p:sp>
      <p:sp>
        <p:nvSpPr>
          <p:cNvPr id="111" name="Google Shape;111;p19"/>
          <p:cNvSpPr txBox="1"/>
          <p:nvPr/>
        </p:nvSpPr>
        <p:spPr>
          <a:xfrm>
            <a:off x="846600" y="3471725"/>
            <a:ext cx="7450800" cy="12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595959"/>
                </a:solidFill>
                <a:latin typeface="Work Sans"/>
                <a:ea typeface="Work Sans"/>
                <a:cs typeface="Work Sans"/>
                <a:sym typeface="Work Sans"/>
              </a:rPr>
              <a:t>Synchronous Events</a:t>
            </a:r>
            <a:r>
              <a:rPr lang="en-US" sz="1500">
                <a:solidFill>
                  <a:srgbClr val="595959"/>
                </a:solidFill>
                <a:latin typeface="Work Sans"/>
                <a:ea typeface="Work Sans"/>
                <a:cs typeface="Work Sans"/>
                <a:sym typeface="Work Sans"/>
              </a:rPr>
              <a:t> are aligned with “the flow of the system”, </a:t>
            </a:r>
            <a:r>
              <a:rPr lang="en-US" sz="1500">
                <a:solidFill>
                  <a:srgbClr val="595959"/>
                </a:solidFill>
                <a:latin typeface="Work Sans"/>
                <a:ea typeface="Work Sans"/>
                <a:cs typeface="Work Sans"/>
                <a:sym typeface="Work Sans"/>
              </a:rPr>
              <a:t>occurring</a:t>
            </a:r>
            <a:r>
              <a:rPr lang="en-US" sz="1500">
                <a:solidFill>
                  <a:srgbClr val="595959"/>
                </a:solidFill>
                <a:latin typeface="Work Sans"/>
                <a:ea typeface="Work Sans"/>
                <a:cs typeface="Work Sans"/>
                <a:sym typeface="Work Sans"/>
              </a:rPr>
              <a:t> at well-defined points that are in-sync with the CPU. </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500">
              <a:solidFill>
                <a:srgbClr val="595959"/>
              </a:solidFill>
              <a:latin typeface="Work Sans"/>
              <a:ea typeface="Work Sans"/>
              <a:cs typeface="Work Sans"/>
              <a:sym typeface="Work Sans"/>
            </a:endParaRPr>
          </a:p>
          <a:p>
            <a:pPr indent="0" lvl="0" marL="0" rtl="0" algn="l">
              <a:spcBef>
                <a:spcPts val="0"/>
              </a:spcBef>
              <a:spcAft>
                <a:spcPts val="0"/>
              </a:spcAft>
              <a:buNone/>
            </a:pPr>
            <a:r>
              <a:rPr b="1" lang="en-US" sz="1500">
                <a:solidFill>
                  <a:srgbClr val="595959"/>
                </a:solidFill>
                <a:latin typeface="Work Sans"/>
                <a:ea typeface="Work Sans"/>
                <a:cs typeface="Work Sans"/>
                <a:sym typeface="Work Sans"/>
              </a:rPr>
              <a:t>Asynchronous Events</a:t>
            </a:r>
            <a:r>
              <a:rPr lang="en-US" sz="1500">
                <a:solidFill>
                  <a:srgbClr val="595959"/>
                </a:solidFill>
                <a:latin typeface="Work Sans"/>
                <a:ea typeface="Work Sans"/>
                <a:cs typeface="Work Sans"/>
                <a:sym typeface="Work Sans"/>
              </a:rPr>
              <a:t> are not aligned with the flow of the system, </a:t>
            </a:r>
            <a:r>
              <a:rPr lang="en-US" sz="1500">
                <a:solidFill>
                  <a:srgbClr val="595959"/>
                </a:solidFill>
                <a:latin typeface="Work Sans"/>
                <a:ea typeface="Work Sans"/>
                <a:cs typeface="Work Sans"/>
                <a:sym typeface="Work Sans"/>
              </a:rPr>
              <a:t>occurring</a:t>
            </a:r>
            <a:r>
              <a:rPr lang="en-US" sz="1500">
                <a:solidFill>
                  <a:srgbClr val="595959"/>
                </a:solidFill>
                <a:latin typeface="Work Sans"/>
                <a:ea typeface="Work Sans"/>
                <a:cs typeface="Work Sans"/>
                <a:sym typeface="Work Sans"/>
              </a:rPr>
              <a:t> randomly.</a:t>
            </a:r>
            <a:endParaRPr sz="1500">
              <a:solidFill>
                <a:srgbClr val="595959"/>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17" name="Google Shape;117;p20"/>
          <p:cNvSpPr txBox="1"/>
          <p:nvPr/>
        </p:nvSpPr>
        <p:spPr>
          <a:xfrm>
            <a:off x="683300" y="1051625"/>
            <a:ext cx="7921200" cy="12657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A h</a:t>
            </a:r>
            <a:r>
              <a:rPr lang="en-US" sz="1700">
                <a:latin typeface="Work Sans"/>
                <a:ea typeface="Work Sans"/>
                <a:cs typeface="Work Sans"/>
                <a:sym typeface="Work Sans"/>
              </a:rPr>
              <a:t>andler is simply just a program that deals with an interrupt</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360680" lvl="0" marL="379095"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When an interrupt/discontinuity is detected, the processor will pause it’s execution of the normal program and run the handler.</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pic>
        <p:nvPicPr>
          <p:cNvPr id="118" name="Google Shape;118;p20"/>
          <p:cNvPicPr preferRelativeResize="0"/>
          <p:nvPr/>
        </p:nvPicPr>
        <p:blipFill>
          <a:blip r:embed="rId3">
            <a:alphaModFix/>
          </a:blip>
          <a:stretch>
            <a:fillRect/>
          </a:stretch>
        </p:blipFill>
        <p:spPr>
          <a:xfrm>
            <a:off x="3519850" y="2205650"/>
            <a:ext cx="2248079" cy="2521375"/>
          </a:xfrm>
          <a:prstGeom prst="rect">
            <a:avLst/>
          </a:prstGeom>
          <a:noFill/>
          <a:ln>
            <a:noFill/>
          </a:ln>
        </p:spPr>
      </p:pic>
      <p:sp>
        <p:nvSpPr>
          <p:cNvPr id="119" name="Google Shape;119;p20"/>
          <p:cNvSpPr txBox="1"/>
          <p:nvPr/>
        </p:nvSpPr>
        <p:spPr>
          <a:xfrm>
            <a:off x="4658800" y="2234550"/>
            <a:ext cx="1292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highlight>
                  <a:srgbClr val="FF0000"/>
                </a:highlight>
                <a:latin typeface="Calibri"/>
                <a:ea typeface="Calibri"/>
                <a:cs typeface="Calibri"/>
                <a:sym typeface="Calibri"/>
              </a:rPr>
              <a:t>INTERRUPT OCCURS</a:t>
            </a:r>
            <a:endParaRPr b="1" sz="1600">
              <a:solidFill>
                <a:srgbClr val="FFFFFF"/>
              </a:solidFill>
              <a:highlight>
                <a:srgbClr val="FF0000"/>
              </a:highlight>
              <a:latin typeface="Calibri"/>
              <a:ea typeface="Calibri"/>
              <a:cs typeface="Calibri"/>
              <a:sym typeface="Calibri"/>
            </a:endParaRPr>
          </a:p>
        </p:txBody>
      </p:sp>
      <p:sp>
        <p:nvSpPr>
          <p:cNvPr id="120" name="Google Shape;120;p20"/>
          <p:cNvSpPr txBox="1"/>
          <p:nvPr/>
        </p:nvSpPr>
        <p:spPr>
          <a:xfrm>
            <a:off x="4658800" y="3546925"/>
            <a:ext cx="1292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highlight>
                  <a:srgbClr val="38761D"/>
                </a:highlight>
                <a:latin typeface="Calibri"/>
                <a:ea typeface="Calibri"/>
                <a:cs typeface="Calibri"/>
                <a:sym typeface="Calibri"/>
              </a:rPr>
              <a:t>handler</a:t>
            </a:r>
            <a:endParaRPr b="1" sz="1600">
              <a:solidFill>
                <a:srgbClr val="FFFFFF"/>
              </a:solidFill>
              <a:highlight>
                <a:srgbClr val="38761D"/>
              </a:highlight>
              <a:latin typeface="Calibri"/>
              <a:ea typeface="Calibri"/>
              <a:cs typeface="Calibri"/>
              <a:sym typeface="Calibri"/>
            </a:endParaRPr>
          </a:p>
        </p:txBody>
      </p:sp>
      <p:sp>
        <p:nvSpPr>
          <p:cNvPr id="121" name="Google Shape;121;p20"/>
          <p:cNvSpPr txBox="1"/>
          <p:nvPr/>
        </p:nvSpPr>
        <p:spPr>
          <a:xfrm>
            <a:off x="1226000" y="2952850"/>
            <a:ext cx="7827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595959"/>
              </a:solidFill>
              <a:latin typeface="Calibri"/>
              <a:ea typeface="Calibri"/>
              <a:cs typeface="Calibri"/>
              <a:sym typeface="Calibri"/>
            </a:endParaRPr>
          </a:p>
        </p:txBody>
      </p:sp>
      <p:sp>
        <p:nvSpPr>
          <p:cNvPr id="122" name="Google Shape;122;p20"/>
          <p:cNvSpPr txBox="1"/>
          <p:nvPr/>
        </p:nvSpPr>
        <p:spPr>
          <a:xfrm>
            <a:off x="3971800" y="2114375"/>
            <a:ext cx="6870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rgbClr val="FFFFFF"/>
                </a:solidFill>
                <a:highlight>
                  <a:srgbClr val="1155CC"/>
                </a:highlight>
                <a:latin typeface="Calibri"/>
                <a:ea typeface="Calibri"/>
                <a:cs typeface="Calibri"/>
                <a:sym typeface="Calibri"/>
              </a:rPr>
              <a:t>OS</a:t>
            </a:r>
            <a:endParaRPr b="1" sz="2700">
              <a:solidFill>
                <a:srgbClr val="FFFFFF"/>
              </a:solidFill>
              <a:highlight>
                <a:srgbClr val="1155CC"/>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28" name="Google Shape;128;p21"/>
          <p:cNvSpPr/>
          <p:nvPr/>
        </p:nvSpPr>
        <p:spPr>
          <a:xfrm>
            <a:off x="1690600" y="1681225"/>
            <a:ext cx="3594900" cy="24375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9" name="Google Shape;129;p21"/>
          <p:cNvSpPr txBox="1"/>
          <p:nvPr/>
        </p:nvSpPr>
        <p:spPr>
          <a:xfrm>
            <a:off x="1742625" y="1744200"/>
            <a:ext cx="3482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30" name="Google Shape;130;p21"/>
          <p:cNvSpPr txBox="1"/>
          <p:nvPr/>
        </p:nvSpPr>
        <p:spPr>
          <a:xfrm>
            <a:off x="5441075" y="1723725"/>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595959"/>
                </a:solidFill>
                <a:latin typeface="Work Sans"/>
                <a:ea typeface="Work Sans"/>
                <a:cs typeface="Work Sans"/>
                <a:sym typeface="Work Sans"/>
              </a:rPr>
              <a:t>$k0</a:t>
            </a:r>
            <a:r>
              <a:rPr lang="en-US" sz="1600">
                <a:solidFill>
                  <a:srgbClr val="595959"/>
                </a:solidFill>
                <a:latin typeface="Work Sans"/>
                <a:ea typeface="Work Sans"/>
                <a:cs typeface="Work Sans"/>
                <a:sym typeface="Work Sans"/>
              </a:rPr>
              <a:t> is simply a reserved register for saving the current PC before going to handle the interrupt. </a:t>
            </a:r>
            <a:endParaRPr sz="16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600">
              <a:solidFill>
                <a:srgbClr val="595959"/>
              </a:solidFill>
              <a:latin typeface="Work Sans"/>
              <a:ea typeface="Work Sans"/>
              <a:cs typeface="Work Sans"/>
              <a:sym typeface="Work Sans"/>
            </a:endParaRPr>
          </a:p>
          <a:p>
            <a:pPr indent="0" lvl="0" marL="0" rtl="0" algn="l">
              <a:spcBef>
                <a:spcPts val="0"/>
              </a:spcBef>
              <a:spcAft>
                <a:spcPts val="0"/>
              </a:spcAft>
              <a:buNone/>
            </a:pPr>
            <a:r>
              <a:rPr lang="en-US" sz="1600">
                <a:solidFill>
                  <a:srgbClr val="595959"/>
                </a:solidFill>
                <a:latin typeface="Work Sans"/>
                <a:ea typeface="Work Sans"/>
                <a:cs typeface="Work Sans"/>
                <a:sym typeface="Work Sans"/>
              </a:rPr>
              <a:t>Before a handler is executed, </a:t>
            </a:r>
            <a:r>
              <a:rPr b="1" lang="en-US" sz="1600">
                <a:solidFill>
                  <a:srgbClr val="595959"/>
                </a:solidFill>
                <a:latin typeface="Work Sans"/>
                <a:ea typeface="Work Sans"/>
                <a:cs typeface="Work Sans"/>
                <a:sym typeface="Work Sans"/>
              </a:rPr>
              <a:t>the original PC value is saved in $k0</a:t>
            </a:r>
            <a:endParaRPr b="1" sz="1600">
              <a:solidFill>
                <a:srgbClr val="595959"/>
              </a:solidFill>
              <a:latin typeface="Work Sans"/>
              <a:ea typeface="Work Sans"/>
              <a:cs typeface="Work Sans"/>
              <a:sym typeface="Work Sans"/>
            </a:endParaRPr>
          </a:p>
        </p:txBody>
      </p:sp>
      <p:sp>
        <p:nvSpPr>
          <p:cNvPr id="131" name="Google Shape;131;p21"/>
          <p:cNvSpPr txBox="1"/>
          <p:nvPr/>
        </p:nvSpPr>
        <p:spPr>
          <a:xfrm>
            <a:off x="683300" y="1051625"/>
            <a:ext cx="7921200" cy="5754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US" sz="1700">
                <a:latin typeface="Work Sans"/>
                <a:ea typeface="Work Sans"/>
                <a:cs typeface="Work Sans"/>
                <a:sym typeface="Work Sans"/>
              </a:rPr>
              <a:t>Here is very simple handler</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37" name="Google Shape;137;p22"/>
          <p:cNvSpPr/>
          <p:nvPr/>
        </p:nvSpPr>
        <p:spPr>
          <a:xfrm>
            <a:off x="1690600" y="1681225"/>
            <a:ext cx="3594900" cy="24375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8" name="Google Shape;138;p22"/>
          <p:cNvSpPr txBox="1"/>
          <p:nvPr/>
        </p:nvSpPr>
        <p:spPr>
          <a:xfrm>
            <a:off x="1742625" y="1744200"/>
            <a:ext cx="3482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39" name="Google Shape;139;p22"/>
          <p:cNvSpPr txBox="1"/>
          <p:nvPr/>
        </p:nvSpPr>
        <p:spPr>
          <a:xfrm>
            <a:off x="683300" y="1051625"/>
            <a:ext cx="7921200" cy="8055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Issue: </a:t>
            </a:r>
            <a:r>
              <a:rPr lang="en-US" sz="1500">
                <a:latin typeface="Work Sans"/>
                <a:ea typeface="Work Sans"/>
                <a:cs typeface="Work Sans"/>
                <a:sym typeface="Work Sans"/>
              </a:rPr>
              <a:t>We need a way to save the state of the processor so we can safely resume our program when the handler is finished. How do we do this?</a:t>
            </a:r>
            <a:endParaRPr sz="15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None/>
            </a:pPr>
            <a:r>
              <a:rPr lang="en-US">
                <a:latin typeface="Work Sans"/>
                <a:ea typeface="Work Sans"/>
                <a:cs typeface="Work Sans"/>
                <a:sym typeface="Work Sans"/>
              </a:rPr>
              <a:t>Handlers</a:t>
            </a:r>
            <a:endParaRPr>
              <a:latin typeface="Work Sans"/>
              <a:ea typeface="Work Sans"/>
              <a:cs typeface="Work Sans"/>
              <a:sym typeface="Work Sans"/>
            </a:endParaRPr>
          </a:p>
        </p:txBody>
      </p:sp>
      <p:sp>
        <p:nvSpPr>
          <p:cNvPr id="145" name="Google Shape;145;p23"/>
          <p:cNvSpPr/>
          <p:nvPr/>
        </p:nvSpPr>
        <p:spPr>
          <a:xfrm>
            <a:off x="1690600" y="1681225"/>
            <a:ext cx="3594900" cy="24375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6" name="Google Shape;146;p23"/>
          <p:cNvSpPr txBox="1"/>
          <p:nvPr/>
        </p:nvSpPr>
        <p:spPr>
          <a:xfrm>
            <a:off x="1742625" y="1744200"/>
            <a:ext cx="3482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a:t>
            </a:r>
            <a:r>
              <a:rPr b="1" lang="en-US" sz="1300">
                <a:solidFill>
                  <a:schemeClr val="dk1"/>
                </a:solidFill>
                <a:latin typeface="Source Code Pro"/>
                <a:ea typeface="Source Code Pro"/>
                <a:cs typeface="Source Code Pro"/>
                <a:sym typeface="Source Code Pro"/>
              </a:rPr>
              <a:t>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147" name="Google Shape;147;p23"/>
          <p:cNvSpPr txBox="1"/>
          <p:nvPr/>
        </p:nvSpPr>
        <p:spPr>
          <a:xfrm>
            <a:off x="683300" y="1051625"/>
            <a:ext cx="7921200" cy="805500"/>
          </a:xfrm>
          <a:prstGeom prst="rect">
            <a:avLst/>
          </a:prstGeom>
          <a:noFill/>
          <a:ln>
            <a:noFill/>
          </a:ln>
        </p:spPr>
        <p:txBody>
          <a:bodyPr anchorCtr="0" anchor="t" bIns="0" lIns="0" spcFirstLastPara="1" rIns="0" wrap="square" tIns="12700">
            <a:spAutoFit/>
          </a:bodyPr>
          <a:lstStyle/>
          <a:p>
            <a:pPr indent="-347980" lvl="0" marL="379095" marR="46990" rtl="0" algn="l">
              <a:lnSpc>
                <a:spcPct val="114999"/>
              </a:lnSpc>
              <a:spcBef>
                <a:spcPts val="0"/>
              </a:spcBef>
              <a:spcAft>
                <a:spcPts val="0"/>
              </a:spcAft>
              <a:buSzPts val="1500"/>
              <a:buFont typeface="Work Sans"/>
              <a:buChar char="●"/>
            </a:pPr>
            <a:r>
              <a:rPr b="1" lang="en-US" sz="1500">
                <a:latin typeface="Work Sans"/>
                <a:ea typeface="Work Sans"/>
                <a:cs typeface="Work Sans"/>
                <a:sym typeface="Work Sans"/>
              </a:rPr>
              <a:t>Solution</a:t>
            </a:r>
            <a:r>
              <a:rPr lang="en-US" sz="1500">
                <a:latin typeface="Work Sans"/>
                <a:ea typeface="Work Sans"/>
                <a:cs typeface="Work Sans"/>
                <a:sym typeface="Work Sans"/>
              </a:rPr>
              <a:t>: Save Registers, then restore them! We can save them on the Stack in memory!</a:t>
            </a:r>
            <a:endParaRPr sz="15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148" name="Google Shape;148;p23"/>
          <p:cNvSpPr txBox="1"/>
          <p:nvPr/>
        </p:nvSpPr>
        <p:spPr>
          <a:xfrm>
            <a:off x="5777600" y="1857125"/>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595959"/>
                </a:solidFill>
                <a:latin typeface="Work Sans"/>
                <a:ea typeface="Work Sans"/>
                <a:cs typeface="Work Sans"/>
                <a:sym typeface="Work Sans"/>
              </a:rPr>
              <a:t>Instead of using the regular User Stack (used for function/subroutine calls), we save them to the </a:t>
            </a:r>
            <a:r>
              <a:rPr b="1" lang="en-US" sz="1600">
                <a:solidFill>
                  <a:srgbClr val="595959"/>
                </a:solidFill>
                <a:latin typeface="Work Sans"/>
                <a:ea typeface="Work Sans"/>
                <a:cs typeface="Work Sans"/>
                <a:sym typeface="Work Sans"/>
              </a:rPr>
              <a:t>System (or Kernel) Stack</a:t>
            </a:r>
            <a:r>
              <a:rPr lang="en-US" sz="1600">
                <a:solidFill>
                  <a:srgbClr val="595959"/>
                </a:solidFill>
                <a:latin typeface="Work Sans"/>
                <a:ea typeface="Work Sans"/>
                <a:cs typeface="Work Sans"/>
                <a:sym typeface="Work Sans"/>
              </a:rPr>
              <a:t>: a stack reserved for the OS specifically.</a:t>
            </a:r>
            <a:endParaRPr sz="1600">
              <a:solidFill>
                <a:srgbClr val="595959"/>
              </a:solidFill>
              <a:latin typeface="Work Sans"/>
              <a:ea typeface="Work Sans"/>
              <a:cs typeface="Work Sans"/>
              <a:sym typeface="Work Sans"/>
            </a:endParaRPr>
          </a:p>
        </p:txBody>
      </p:sp>
      <p:sp>
        <p:nvSpPr>
          <p:cNvPr id="149" name="Google Shape;149;p23"/>
          <p:cNvSpPr/>
          <p:nvPr/>
        </p:nvSpPr>
        <p:spPr>
          <a:xfrm>
            <a:off x="1690600" y="1681225"/>
            <a:ext cx="3699000" cy="27240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 name="Google Shape;150;p23"/>
          <p:cNvSpPr txBox="1"/>
          <p:nvPr/>
        </p:nvSpPr>
        <p:spPr>
          <a:xfrm>
            <a:off x="1742625" y="1744200"/>
            <a:ext cx="36990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Save registers on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b="1" lang="en-US" sz="1300">
                <a:solidFill>
                  <a:schemeClr val="dk1"/>
                </a:solidFill>
                <a:latin typeface="Source Code Pro"/>
                <a:ea typeface="Source Code Pro"/>
                <a:cs typeface="Source Code Pro"/>
                <a:sym typeface="Source Code Pro"/>
              </a:rPr>
              <a:t>Restore registers from System Stack</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US" sz="1300">
                <a:solidFill>
                  <a:schemeClr val="dk1"/>
                </a:solidFill>
                <a:latin typeface="Source Code Pro"/>
                <a:ea typeface="Source Code Pro"/>
                <a:cs typeface="Source Code Pro"/>
                <a:sym typeface="Source Code Pro"/>
              </a:rPr>
              <a:t>// Resumes our original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